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2" r:id="rId4"/>
    <p:sldId id="271" r:id="rId5"/>
    <p:sldId id="261" r:id="rId6"/>
    <p:sldId id="260" r:id="rId7"/>
    <p:sldId id="264" r:id="rId8"/>
    <p:sldId id="263" r:id="rId9"/>
    <p:sldId id="266" r:id="rId10"/>
    <p:sldId id="265" r:id="rId11"/>
    <p:sldId id="267" r:id="rId12"/>
    <p:sldId id="268" r:id="rId13"/>
    <p:sldId id="269" r:id="rId14"/>
    <p:sldId id="270" r:id="rId15"/>
  </p:sldIdLst>
  <p:sldSz cx="12192000" cy="6858000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6900D-DB7A-42BD-8427-D1B7B8B54669}" type="datetimeFigureOut">
              <a:rPr lang="hu-HU" smtClean="0"/>
              <a:t>2014.12.01.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CC21D5-5491-439E-A4E3-866DA920001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0550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C21D5-5491-439E-A4E3-866DA9200019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36610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C21D5-5491-439E-A4E3-866DA9200019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9872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C21D5-5491-439E-A4E3-866DA9200019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560152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C21D5-5491-439E-A4E3-866DA9200019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06738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02AAF-2B98-45D9-8093-D629E3411702}" type="datetime1">
              <a:rPr lang="hu-HU" smtClean="0"/>
              <a:t>2014.12.01.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700F-C77B-4EC9-A741-B986C0BF25C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0118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C89E-6DBC-493D-96DB-78AB8054D8CA}" type="datetime1">
              <a:rPr lang="hu-HU" smtClean="0"/>
              <a:t>2014.12.01.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700F-C77B-4EC9-A741-B986C0BF25C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12948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F19EC-D94A-42BA-846D-00951493D3C3}" type="datetime1">
              <a:rPr lang="hu-HU" smtClean="0"/>
              <a:t>2014.12.01.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700F-C77B-4EC9-A741-B986C0BF25C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73814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829A7-2104-49BF-AB28-F98EACE6DE21}" type="datetime1">
              <a:rPr lang="hu-HU" smtClean="0"/>
              <a:t>2014.12.01.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700F-C77B-4EC9-A741-B986C0BF25C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54434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DC51-28FF-48D9-B3A6-82FC3D9188FA}" type="datetime1">
              <a:rPr lang="hu-HU" smtClean="0"/>
              <a:t>2014.12.01.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700F-C77B-4EC9-A741-B986C0BF25C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95925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1C889-5FB9-4C3A-AED0-90B78EBAFFDC}" type="datetime1">
              <a:rPr lang="hu-HU" smtClean="0"/>
              <a:t>2014.12.01.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700F-C77B-4EC9-A741-B986C0BF25C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35435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19CA5-CC63-4F00-92A4-F37F13064E34}" type="datetime1">
              <a:rPr lang="hu-HU" smtClean="0"/>
              <a:t>2014.12.01.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700F-C77B-4EC9-A741-B986C0BF25C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69309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F83BF-EBEA-464C-A881-22D7D4DE52FF}" type="datetime1">
              <a:rPr lang="hu-HU" smtClean="0"/>
              <a:t>2014.12.01.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700F-C77B-4EC9-A741-B986C0BF25C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82515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831D0-825A-4BC3-9369-CB64B3817C2E}" type="datetime1">
              <a:rPr lang="hu-HU" smtClean="0"/>
              <a:t>2014.12.01.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700F-C77B-4EC9-A741-B986C0BF25C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7190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18171-13EA-4C39-A1D9-F3A9E403CD39}" type="datetime1">
              <a:rPr lang="hu-HU" smtClean="0"/>
              <a:t>2014.12.01.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700F-C77B-4EC9-A741-B986C0BF25C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54336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7F85-0653-4250-875C-A36369F89C58}" type="datetime1">
              <a:rPr lang="hu-HU" smtClean="0"/>
              <a:t>2014.12.01.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700F-C77B-4EC9-A741-B986C0BF25C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52662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E19DC-D506-4C1F-B23F-BB82B257B0E8}" type="datetime1">
              <a:rPr lang="hu-HU" smtClean="0"/>
              <a:t>2014.12.01.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F700F-C77B-4EC9-A741-B986C0BF25C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03081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3998" y="153313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hu-HU" b="1" dirty="0" smtClean="0"/>
              <a:t>A társasági adóról és osztalékadóról szóló 1996. évi LXXXI. törvény módosítása</a:t>
            </a:r>
            <a:endParaRPr lang="hu-HU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58833" y="4249239"/>
            <a:ext cx="9074331" cy="829128"/>
          </a:xfrm>
        </p:spPr>
        <p:txBody>
          <a:bodyPr/>
          <a:lstStyle/>
          <a:p>
            <a:r>
              <a:rPr lang="hu-HU" b="1" dirty="0" smtClean="0"/>
              <a:t>A látvány-csapatsportok támogatását érintő jogszabályi változások összefoglalása</a:t>
            </a:r>
            <a:endParaRPr lang="hu-HU" b="1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3162" y="295003"/>
            <a:ext cx="7305675" cy="990600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3061062" y="5735376"/>
            <a:ext cx="6069874" cy="36933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b="1" dirty="0" smtClean="0"/>
              <a:t>2014. </a:t>
            </a:r>
            <a:r>
              <a:rPr lang="hu-HU" b="1" dirty="0"/>
              <a:t>d</a:t>
            </a:r>
            <a:r>
              <a:rPr lang="hu-HU" b="1" dirty="0" smtClean="0"/>
              <a:t>ecember 2.</a:t>
            </a:r>
            <a:endParaRPr lang="hu-HU" b="1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700F-C77B-4EC9-A741-B986C0BF25C8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3438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0000" y="180000"/>
            <a:ext cx="5309997" cy="720000"/>
          </a:xfrm>
        </p:spPr>
      </p:pic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700F-C77B-4EC9-A741-B986C0BF25C8}" type="slidenum">
              <a:rPr lang="hu-HU" smtClean="0"/>
              <a:t>10</a:t>
            </a:fld>
            <a:endParaRPr lang="hu-HU"/>
          </a:p>
        </p:txBody>
      </p:sp>
      <p:sp>
        <p:nvSpPr>
          <p:cNvPr id="3" name="Téglalap 2"/>
          <p:cNvSpPr/>
          <p:nvPr/>
        </p:nvSpPr>
        <p:spPr>
          <a:xfrm>
            <a:off x="484095" y="950519"/>
            <a:ext cx="11181806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hu-HU" dirty="0" smtClean="0"/>
          </a:p>
          <a:p>
            <a:pPr algn="ctr"/>
            <a:r>
              <a:rPr lang="hu-HU" sz="2000" b="1" u="sng" dirty="0" smtClean="0"/>
              <a:t>Támogatás átutalása</a:t>
            </a:r>
          </a:p>
          <a:p>
            <a:pPr algn="ctr"/>
            <a:endParaRPr lang="hu-HU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smtClean="0"/>
              <a:t>NAV </a:t>
            </a:r>
            <a:r>
              <a:rPr lang="hu-HU" sz="2000" b="1" dirty="0"/>
              <a:t>a fogadásra jogosult </a:t>
            </a:r>
            <a:r>
              <a:rPr lang="hu-HU" sz="2000" b="1" dirty="0" smtClean="0"/>
              <a:t>kedvezményezettnek</a:t>
            </a:r>
            <a:endParaRPr lang="hu-HU" sz="20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/>
              <a:t>A</a:t>
            </a:r>
            <a:r>
              <a:rPr lang="hu-HU" sz="2000" b="1" dirty="0" smtClean="0"/>
              <a:t>dóelőleg-fizetési </a:t>
            </a:r>
            <a:r>
              <a:rPr lang="hu-HU" sz="2000" b="1" dirty="0"/>
              <a:t>kötelezettség teljesítését követő 15 munkanapon </a:t>
            </a:r>
            <a:r>
              <a:rPr lang="hu-HU" sz="2000" b="1" dirty="0" smtClean="0"/>
              <a:t>belül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/>
              <a:t>A</a:t>
            </a:r>
            <a:r>
              <a:rPr lang="hu-HU" sz="2000" b="1" dirty="0" smtClean="0"/>
              <a:t>dóelőleg-kiegészítési </a:t>
            </a:r>
            <a:r>
              <a:rPr lang="hu-HU" sz="2000" b="1" dirty="0"/>
              <a:t>kötelezettség és adóbevallásban felajánlás esetén 15 </a:t>
            </a:r>
            <a:r>
              <a:rPr lang="hu-HU" sz="2000" b="1" dirty="0" smtClean="0"/>
              <a:t>munkanap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/>
              <a:t>K</a:t>
            </a:r>
            <a:r>
              <a:rPr lang="hu-HU" sz="2000" b="1" dirty="0" smtClean="0"/>
              <a:t>iegészítő </a:t>
            </a:r>
            <a:r>
              <a:rPr lang="hu-HU" sz="2000" b="1" dirty="0"/>
              <a:t>sportfejlesztési támogatást is 15 munkanapon </a:t>
            </a:r>
            <a:r>
              <a:rPr lang="hu-HU" sz="2000" b="1" dirty="0" smtClean="0"/>
              <a:t>belül </a:t>
            </a:r>
            <a:r>
              <a:rPr lang="hu-HU" sz="2000" b="1" dirty="0"/>
              <a:t>utalja a </a:t>
            </a:r>
            <a:endParaRPr lang="hu-HU" sz="20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smtClean="0"/>
              <a:t>Ellenőrzési hatósági díjat </a:t>
            </a:r>
            <a:r>
              <a:rPr lang="hu-HU" sz="2000" b="1" dirty="0"/>
              <a:t>15 munkanapon belül utalja </a:t>
            </a:r>
            <a:endParaRPr lang="hu-HU" sz="20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smtClean="0"/>
              <a:t>Átutalt támogatás mértéke (86,5 %) = felajánlott összeg (100 %) – kiegészítő támogatás (12,5 %) – ellenőrzési hatósági díj (1%)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smtClean="0"/>
              <a:t>Átutalás megtörténtéről és az összegről az adózót és az igazolást kiállító szervezetet 15 napon belül tájékoztatja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/>
              <a:t>Ha a megfizetendő adó 80%-os korlátnak megfelelő összege módosul, nem érinti az átutalás összegét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smtClean="0"/>
              <a:t>Ha az adózó az adóelőleg bevallás után az adóelőleg módosítását kéri, a NAV az átutalásra kerülő összeget arányosan csökkenti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smtClean="0"/>
              <a:t>Ha módosítás miatt nem keletkezik adófizetési kötelezettség, akkor nem teljesíti az utalást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smtClean="0"/>
              <a:t>Ha az átutalt összeg meghaladja a fizetendő adó 80%-át, akkor a meghaladó részt a következő adóév(</a:t>
            </a:r>
            <a:r>
              <a:rPr lang="hu-HU" sz="2000" b="1" dirty="0" err="1" smtClean="0"/>
              <a:t>ek</a:t>
            </a:r>
            <a:r>
              <a:rPr lang="hu-HU" sz="2000" b="1" dirty="0" smtClean="0"/>
              <a:t>)re felajánlott összegnek kell tekinteni – más adónemre nem átvezethető, nem </a:t>
            </a:r>
            <a:r>
              <a:rPr lang="hu-HU" sz="2000" b="1" dirty="0" smtClean="0"/>
              <a:t>kiutalható</a:t>
            </a:r>
            <a:endParaRPr lang="hu-HU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78276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0000" y="180000"/>
            <a:ext cx="5309997" cy="720000"/>
          </a:xfrm>
        </p:spPr>
      </p:pic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700F-C77B-4EC9-A741-B986C0BF25C8}" type="slidenum">
              <a:rPr lang="hu-HU" smtClean="0"/>
              <a:t>11</a:t>
            </a:fld>
            <a:endParaRPr lang="hu-HU"/>
          </a:p>
        </p:txBody>
      </p:sp>
      <p:sp>
        <p:nvSpPr>
          <p:cNvPr id="3" name="Téglalap 2"/>
          <p:cNvSpPr/>
          <p:nvPr/>
        </p:nvSpPr>
        <p:spPr>
          <a:xfrm>
            <a:off x="488449" y="1817472"/>
            <a:ext cx="1117309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i="1" dirty="0" smtClean="0"/>
              <a:t>Utalás feltételei</a:t>
            </a:r>
            <a:r>
              <a:rPr lang="hu-HU" sz="2000" b="1" i="1" dirty="0"/>
              <a:t>:</a:t>
            </a:r>
          </a:p>
          <a:p>
            <a:endParaRPr lang="hu-HU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/>
              <a:t>kiállított </a:t>
            </a:r>
            <a:r>
              <a:rPr lang="hu-HU" sz="2000" b="1" dirty="0" smtClean="0"/>
              <a:t>igazolást (NEM azonos a támogatási igazolással) </a:t>
            </a:r>
            <a:r>
              <a:rPr lang="hu-HU" sz="2000" b="1" dirty="0"/>
              <a:t>a rendelkező nyilatkozattal együtt adóelőleg esetén, vagy </a:t>
            </a:r>
            <a:r>
              <a:rPr lang="hu-HU" sz="2000" b="1" dirty="0" smtClean="0"/>
              <a:t>adóelőleg-kiegészítés </a:t>
            </a:r>
            <a:r>
              <a:rPr lang="hu-HU" sz="2000" b="1" dirty="0"/>
              <a:t>és bevallás esetén a benyújtásig az adóhatóság kézhez kapja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/>
              <a:t>adózó és a kedvezményezett </a:t>
            </a:r>
            <a:r>
              <a:rPr lang="hu-HU" sz="2000" b="1" dirty="0" err="1"/>
              <a:t>NAV-nál</a:t>
            </a:r>
            <a:r>
              <a:rPr lang="hu-HU" sz="2000" b="1" dirty="0"/>
              <a:t> nyilvántartott, végrehajtható, nettó módon számított adótartozása az utaláskor nem haladja meg a 100.000 forintot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/>
              <a:t>adózó a tao bevallását határidőben benyújtotta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smtClean="0"/>
              <a:t>adóelőleget </a:t>
            </a:r>
            <a:r>
              <a:rPr lang="hu-HU" sz="2000" b="1" dirty="0"/>
              <a:t>és adót megfizette, </a:t>
            </a:r>
            <a:r>
              <a:rPr lang="hu-HU" sz="2000" b="1" dirty="0" smtClean="0"/>
              <a:t>illetve adóelőleg-kiegészítés és adóbevallás esetén a </a:t>
            </a:r>
            <a:r>
              <a:rPr lang="hu-HU" sz="2000" b="1" dirty="0"/>
              <a:t>fizetendő adó 80 %-a a nyilatkozatban szereplő összeget eléri vagy meghaladja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22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0000" y="180000"/>
            <a:ext cx="5309997" cy="720000"/>
          </a:xfrm>
        </p:spPr>
      </p:pic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700F-C77B-4EC9-A741-B986C0BF25C8}" type="slidenum">
              <a:rPr lang="hu-HU" smtClean="0"/>
              <a:t>12</a:t>
            </a:fld>
            <a:endParaRPr lang="hu-HU"/>
          </a:p>
        </p:txBody>
      </p:sp>
      <p:sp>
        <p:nvSpPr>
          <p:cNvPr id="3" name="Téglalap 2"/>
          <p:cNvSpPr/>
          <p:nvPr/>
        </p:nvSpPr>
        <p:spPr>
          <a:xfrm>
            <a:off x="687976" y="1729880"/>
            <a:ext cx="1040674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u="sng" dirty="0" smtClean="0"/>
              <a:t>24/A. §</a:t>
            </a:r>
            <a:r>
              <a:rPr lang="hu-HU" sz="2000" b="1" u="sng" dirty="0" err="1" smtClean="0"/>
              <a:t>-ban</a:t>
            </a:r>
            <a:r>
              <a:rPr lang="hu-HU" sz="2000" b="1" u="sng" dirty="0" smtClean="0"/>
              <a:t> meghatározott i</a:t>
            </a:r>
            <a:r>
              <a:rPr lang="hu-HU" sz="2000" b="1" u="sng" dirty="0" smtClean="0"/>
              <a:t>gazolás</a:t>
            </a:r>
            <a:endParaRPr lang="hu-HU" sz="2000" b="1" u="sng" dirty="0" smtClean="0"/>
          </a:p>
          <a:p>
            <a:pPr algn="just"/>
            <a:endParaRPr lang="hu-HU" sz="2000" b="1" u="sng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2000" b="1" dirty="0" smtClean="0"/>
              <a:t>NEM azonos a támogatási igazolásokkal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2000" b="1" dirty="0" smtClean="0"/>
              <a:t>Országos sportági szakszövetség (MJSZ) állítja ki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2000" b="1" dirty="0" smtClean="0"/>
              <a:t>Adózó és a kedvezményezett együttes kérelmére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2000" b="1" dirty="0"/>
              <a:t>H</a:t>
            </a:r>
            <a:r>
              <a:rPr lang="hu-HU" sz="2000" b="1" dirty="0" smtClean="0"/>
              <a:t>a a NAV megállapítja, hogy a felajánlott összeg meghaladja az igazolásban szereplő összeget, akkor a különbözetet, de legfeljebb az igazolásban szereplő összeg 2 %-át a minisztérium célszámlájára utalja (utánpótlás-nevelés központi költségvetési támogatása)</a:t>
            </a:r>
            <a:endParaRPr lang="hu-HU" sz="2000" b="1" u="sng" dirty="0"/>
          </a:p>
          <a:p>
            <a:pPr algn="just"/>
            <a:endParaRPr lang="hu-HU" sz="2000" u="sng" dirty="0" smtClean="0"/>
          </a:p>
          <a:p>
            <a:pPr algn="ctr"/>
            <a:endParaRPr lang="hu-HU" u="sng" dirty="0" smtClean="0"/>
          </a:p>
        </p:txBody>
      </p:sp>
    </p:spTree>
    <p:extLst>
      <p:ext uri="{BB962C8B-B14F-4D97-AF65-F5344CB8AC3E}">
        <p14:creationId xmlns:p14="http://schemas.microsoft.com/office/powerpoint/2010/main" val="138718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0000" y="180000"/>
            <a:ext cx="5309997" cy="720000"/>
          </a:xfrm>
        </p:spPr>
      </p:pic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700F-C77B-4EC9-A741-B986C0BF25C8}" type="slidenum">
              <a:rPr lang="hu-HU" smtClean="0"/>
              <a:t>13</a:t>
            </a:fld>
            <a:endParaRPr lang="hu-HU"/>
          </a:p>
        </p:txBody>
      </p:sp>
      <p:sp>
        <p:nvSpPr>
          <p:cNvPr id="3" name="Téglalap 2"/>
          <p:cNvSpPr/>
          <p:nvPr/>
        </p:nvSpPr>
        <p:spPr>
          <a:xfrm>
            <a:off x="757644" y="1747298"/>
            <a:ext cx="10406743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u="sng" dirty="0" smtClean="0"/>
              <a:t>Adójóváírás</a:t>
            </a:r>
          </a:p>
          <a:p>
            <a:pPr algn="ctr"/>
            <a:endParaRPr lang="hu-HU" sz="2000" b="1" u="sng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2000" b="1" dirty="0" smtClean="0"/>
              <a:t>A felajánlott és NAV </a:t>
            </a:r>
            <a:r>
              <a:rPr lang="hu-HU" sz="2000" b="1" dirty="0"/>
              <a:t>által átutalt (kiegészítő </a:t>
            </a:r>
            <a:r>
              <a:rPr lang="hu-HU" sz="2000" b="1" dirty="0" smtClean="0"/>
              <a:t>támogatás és </a:t>
            </a:r>
            <a:r>
              <a:rPr lang="hu-HU" sz="2000" b="1" dirty="0"/>
              <a:t>hatósági díj </a:t>
            </a:r>
            <a:r>
              <a:rPr lang="hu-HU" sz="2000" b="1" dirty="0" smtClean="0"/>
              <a:t>nélküli) </a:t>
            </a:r>
            <a:r>
              <a:rPr lang="hu-HU" sz="2000" b="1" dirty="0"/>
              <a:t>összegre tekintettel </a:t>
            </a:r>
            <a:r>
              <a:rPr lang="hu-HU" sz="2000" b="1" dirty="0" smtClean="0"/>
              <a:t>jóváírásra jogosult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2000" b="1" dirty="0" smtClean="0"/>
              <a:t>NAV a bevallást követő 2. hónap 1. napján vezeti át az adózó adófolyószámlájára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2000" b="1" dirty="0" smtClean="0"/>
              <a:t>Adóelőlegből és adóelőleg-kiegészítésből juttatott felajánlás összegének (</a:t>
            </a:r>
            <a:r>
              <a:rPr lang="hu-HU" sz="2000" b="1" dirty="0" err="1" smtClean="0"/>
              <a:t>max</a:t>
            </a:r>
            <a:r>
              <a:rPr lang="hu-HU" sz="2000" b="1" dirty="0" smtClean="0"/>
              <a:t>. fizetendő adó 80%-ának) 7,5 %-a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2000" b="1" dirty="0" smtClean="0"/>
              <a:t>Fizetendő adóból nyújtott felajánlás </a:t>
            </a:r>
            <a:r>
              <a:rPr lang="hu-HU" sz="2000" b="1" dirty="0"/>
              <a:t>összegének (</a:t>
            </a:r>
            <a:r>
              <a:rPr lang="hu-HU" sz="2000" b="1" dirty="0" err="1"/>
              <a:t>max</a:t>
            </a:r>
            <a:r>
              <a:rPr lang="hu-HU" sz="2000" b="1" dirty="0"/>
              <a:t>. fizetendő adó 80%-ának) </a:t>
            </a:r>
            <a:r>
              <a:rPr lang="hu-HU" sz="2000" b="1" dirty="0" smtClean="0"/>
              <a:t>2,5 </a:t>
            </a:r>
            <a:r>
              <a:rPr lang="hu-HU" sz="2000" b="1" dirty="0"/>
              <a:t>%-</a:t>
            </a:r>
            <a:r>
              <a:rPr lang="hu-HU" sz="2000" b="1" dirty="0" smtClean="0"/>
              <a:t>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hu-HU" dirty="0" smtClean="0"/>
          </a:p>
          <a:p>
            <a:pPr algn="ctr"/>
            <a:endParaRPr lang="hu-HU" u="sng" dirty="0"/>
          </a:p>
          <a:p>
            <a:pPr algn="just"/>
            <a:endParaRPr lang="hu-HU" u="sng" dirty="0" smtClean="0"/>
          </a:p>
          <a:p>
            <a:pPr algn="ctr"/>
            <a:endParaRPr lang="hu-HU" u="sng" dirty="0" smtClean="0"/>
          </a:p>
        </p:txBody>
      </p:sp>
    </p:spTree>
    <p:extLst>
      <p:ext uri="{BB962C8B-B14F-4D97-AF65-F5344CB8AC3E}">
        <p14:creationId xmlns:p14="http://schemas.microsoft.com/office/powerpoint/2010/main" val="264141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0000" y="180000"/>
            <a:ext cx="5309997" cy="720000"/>
          </a:xfrm>
        </p:spPr>
      </p:pic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700F-C77B-4EC9-A741-B986C0BF25C8}" type="slidenum">
              <a:rPr lang="hu-HU" smtClean="0"/>
              <a:t>14</a:t>
            </a:fld>
            <a:endParaRPr lang="hu-HU"/>
          </a:p>
        </p:txBody>
      </p:sp>
      <p:sp>
        <p:nvSpPr>
          <p:cNvPr id="3" name="Téglalap 2"/>
          <p:cNvSpPr/>
          <p:nvPr/>
        </p:nvSpPr>
        <p:spPr>
          <a:xfrm>
            <a:off x="871626" y="2416810"/>
            <a:ext cx="10406743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3600" b="1" dirty="0" smtClean="0"/>
              <a:t>Köszönjük a figyelmüket!</a:t>
            </a:r>
          </a:p>
          <a:p>
            <a:pPr algn="ctr"/>
            <a:endParaRPr lang="hu-HU" sz="1400" u="sng" dirty="0"/>
          </a:p>
          <a:p>
            <a:pPr algn="ctr"/>
            <a:endParaRPr lang="hu-HU" sz="1400" u="sng" dirty="0" smtClean="0"/>
          </a:p>
          <a:p>
            <a:pPr algn="ctr"/>
            <a:endParaRPr lang="hu-HU" sz="1400" u="sng" dirty="0"/>
          </a:p>
          <a:p>
            <a:pPr algn="ctr"/>
            <a:endParaRPr lang="hu-HU" sz="1400" u="sng" dirty="0"/>
          </a:p>
          <a:p>
            <a:pPr algn="ctr"/>
            <a:endParaRPr lang="hu-HU" sz="1400" u="sng" dirty="0" smtClean="0"/>
          </a:p>
          <a:p>
            <a:pPr algn="ctr"/>
            <a:endParaRPr lang="hu-HU" sz="1400" u="sng" dirty="0" smtClean="0"/>
          </a:p>
          <a:p>
            <a:pPr algn="ctr"/>
            <a:endParaRPr lang="hu-HU" sz="1400" u="sng" dirty="0"/>
          </a:p>
          <a:p>
            <a:pPr algn="ctr"/>
            <a:endParaRPr lang="hu-HU" sz="1400" u="sng" dirty="0"/>
          </a:p>
          <a:p>
            <a:pPr algn="ctr"/>
            <a:endParaRPr lang="hu-HU" sz="1400" u="sng" dirty="0" smtClean="0"/>
          </a:p>
          <a:p>
            <a:pPr algn="ctr"/>
            <a:endParaRPr lang="hu-HU" sz="1400" u="sng" dirty="0"/>
          </a:p>
          <a:p>
            <a:pPr algn="ctr"/>
            <a:endParaRPr lang="hu-HU" sz="1400" u="sng" dirty="0" smtClean="0"/>
          </a:p>
          <a:p>
            <a:pPr algn="ctr"/>
            <a:endParaRPr lang="hu-HU" sz="1400" u="sng" dirty="0" smtClean="0"/>
          </a:p>
          <a:p>
            <a:pPr algn="ctr"/>
            <a:endParaRPr lang="hu-HU" sz="1400" u="sng" dirty="0"/>
          </a:p>
          <a:p>
            <a:pPr algn="ctr"/>
            <a:r>
              <a:rPr lang="hu-HU" b="1" dirty="0" smtClean="0"/>
              <a:t>Készítette: dr. Csanádi Adrienn</a:t>
            </a:r>
            <a:endParaRPr lang="hu-HU" b="1" dirty="0" smtClean="0"/>
          </a:p>
          <a:p>
            <a:pPr algn="ctr"/>
            <a:endParaRPr lang="hu-HU" u="sng" dirty="0" smtClean="0"/>
          </a:p>
        </p:txBody>
      </p:sp>
    </p:spTree>
    <p:extLst>
      <p:ext uri="{BB962C8B-B14F-4D97-AF65-F5344CB8AC3E}">
        <p14:creationId xmlns:p14="http://schemas.microsoft.com/office/powerpoint/2010/main" val="26628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0000" y="180000"/>
            <a:ext cx="5309997" cy="720000"/>
          </a:xfrm>
        </p:spPr>
      </p:pic>
      <p:sp>
        <p:nvSpPr>
          <p:cNvPr id="5" name="Szövegdoboz 4"/>
          <p:cNvSpPr txBox="1"/>
          <p:nvPr/>
        </p:nvSpPr>
        <p:spPr>
          <a:xfrm>
            <a:off x="984068" y="2002971"/>
            <a:ext cx="108421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u="sng" dirty="0" smtClean="0"/>
              <a:t>Látvány-csapatsportok támogatása társasági adóból 2015. január 1-je után</a:t>
            </a:r>
          </a:p>
          <a:p>
            <a:endParaRPr lang="hu-HU" sz="2000" b="1" dirty="0" smtClean="0"/>
          </a:p>
          <a:p>
            <a:endParaRPr lang="hu-HU" sz="2000" b="1" dirty="0"/>
          </a:p>
          <a:p>
            <a:pPr marL="342900" indent="-342900">
              <a:buFont typeface="+mj-lt"/>
              <a:buAutoNum type="arabicPeriod"/>
            </a:pPr>
            <a:r>
              <a:rPr lang="hu-HU" sz="2000" b="1" dirty="0" smtClean="0"/>
              <a:t>Jelenlegi támogatási rendszer a Tao tv. 22/C. § alapján</a:t>
            </a:r>
          </a:p>
          <a:p>
            <a:endParaRPr lang="hu-HU" sz="2000" b="1" dirty="0" smtClean="0"/>
          </a:p>
          <a:p>
            <a:pPr marL="342900" indent="-342900">
              <a:buFont typeface="+mj-lt"/>
              <a:buAutoNum type="arabicPeriod" startAt="2"/>
            </a:pPr>
            <a:r>
              <a:rPr lang="hu-HU" sz="2000" b="1" dirty="0" smtClean="0"/>
              <a:t>Új, párhuzamosan működő felajánlás a Tao tv. 24/A. és 24/B. § alapján</a:t>
            </a:r>
          </a:p>
          <a:p>
            <a:pPr marL="342900" indent="-342900">
              <a:buFont typeface="+mj-lt"/>
              <a:buAutoNum type="arabicPeriod" startAt="2"/>
            </a:pPr>
            <a:endParaRPr lang="hu-HU" dirty="0" smtClean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700F-C77B-4EC9-A741-B986C0BF25C8}" type="slidenum">
              <a:rPr lang="hu-HU" smtClean="0"/>
              <a:t>2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6269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0000" y="180000"/>
            <a:ext cx="5309997" cy="720000"/>
          </a:xfrm>
        </p:spPr>
      </p:pic>
      <p:sp>
        <p:nvSpPr>
          <p:cNvPr id="3" name="Téglalap 2"/>
          <p:cNvSpPr/>
          <p:nvPr/>
        </p:nvSpPr>
        <p:spPr>
          <a:xfrm>
            <a:off x="557005" y="1010245"/>
            <a:ext cx="11504022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u="sng" dirty="0" smtClean="0"/>
              <a:t>A két támogatás rendszer összehasonlítása</a:t>
            </a:r>
          </a:p>
          <a:p>
            <a:pPr algn="ctr"/>
            <a:endParaRPr lang="hu-HU" sz="2000" b="1" dirty="0" smtClean="0"/>
          </a:p>
          <a:p>
            <a:pPr marL="342900" indent="-342900">
              <a:buFont typeface="+mj-lt"/>
              <a:buAutoNum type="alphaUcPeriod"/>
            </a:pPr>
            <a:r>
              <a:rPr lang="hu-HU" sz="2000" b="1" i="1" dirty="0" smtClean="0"/>
              <a:t>Alanyi kör</a:t>
            </a:r>
          </a:p>
          <a:p>
            <a:endParaRPr lang="hu-HU" sz="2000" b="1" dirty="0" smtClean="0"/>
          </a:p>
          <a:p>
            <a:pPr marL="342900" lvl="1" indent="-342900">
              <a:buFont typeface="+mj-lt"/>
              <a:buAutoNum type="arabicPeriod"/>
            </a:pPr>
            <a:r>
              <a:rPr lang="hu-HU" sz="2000" b="1" dirty="0" smtClean="0"/>
              <a:t>A jelenlegi rendszerben: </a:t>
            </a:r>
          </a:p>
          <a:p>
            <a:pPr marL="800100" lvl="1" indent="-342900">
              <a:buFont typeface="+mj-lt"/>
              <a:buAutoNum type="alphaLcParenR"/>
            </a:pPr>
            <a:r>
              <a:rPr lang="hu-HU" sz="2000" b="1" dirty="0" smtClean="0"/>
              <a:t>továbbra is az adóelőleg-fizetési kötelezettséggel nem rendelkező adózók</a:t>
            </a:r>
          </a:p>
          <a:p>
            <a:pPr marL="800100" lvl="1" indent="-342900">
              <a:buFont typeface="+mj-lt"/>
              <a:buAutoNum type="alphaLcParenR"/>
            </a:pPr>
            <a:r>
              <a:rPr lang="hu-HU" sz="2000" b="1" dirty="0" smtClean="0"/>
              <a:t>választhatják az eredményük alapján adóelőleg-fizetési kötelezettséggel rendelkező adózók </a:t>
            </a:r>
          </a:p>
          <a:p>
            <a:pPr lvl="1"/>
            <a:r>
              <a:rPr lang="hu-HU" sz="2000" b="1" dirty="0"/>
              <a:t>	</a:t>
            </a:r>
            <a:r>
              <a:rPr lang="hu-HU" sz="2000" b="1" dirty="0" smtClean="0"/>
              <a:t>					</a:t>
            </a:r>
            <a:r>
              <a:rPr lang="hu-HU" sz="2000" dirty="0" smtClean="0"/>
              <a:t>(előző adóévben árbevétele meghaladta a 100 </a:t>
            </a:r>
            <a:r>
              <a:rPr lang="hu-HU" sz="2000" dirty="0" err="1" smtClean="0"/>
              <a:t>mFt-ot</a:t>
            </a:r>
            <a:r>
              <a:rPr lang="hu-HU" sz="2000" dirty="0" smtClean="0"/>
              <a:t>)</a:t>
            </a:r>
          </a:p>
          <a:p>
            <a:pPr lvl="1"/>
            <a:endParaRPr lang="hu-HU" sz="2000" dirty="0" smtClean="0"/>
          </a:p>
          <a:p>
            <a:pPr marL="342900" indent="-342900">
              <a:buFont typeface="+mj-lt"/>
              <a:buAutoNum type="arabicPeriod" startAt="2"/>
            </a:pPr>
            <a:r>
              <a:rPr lang="hu-HU" sz="2000" b="1" dirty="0" smtClean="0"/>
              <a:t>Az új rendszerben:</a:t>
            </a:r>
          </a:p>
          <a:p>
            <a:pPr marL="800100" lvl="1" indent="-342900">
              <a:buFont typeface="+mj-lt"/>
              <a:buAutoNum type="alphaLcParenR"/>
            </a:pPr>
            <a:r>
              <a:rPr lang="hu-HU" sz="2000" b="1" dirty="0" smtClean="0"/>
              <a:t>választhatják az eredményük alapján adóelőleg-fizetési kötelezettséggel rendelkező adózók</a:t>
            </a:r>
          </a:p>
          <a:p>
            <a:pPr lvl="1"/>
            <a:r>
              <a:rPr lang="hu-HU" sz="2000" b="1" dirty="0" smtClean="0"/>
              <a:t>						</a:t>
            </a:r>
            <a:r>
              <a:rPr lang="hu-HU" sz="2000" dirty="0" smtClean="0"/>
              <a:t>(</a:t>
            </a:r>
            <a:r>
              <a:rPr lang="hu-HU" sz="2000" dirty="0"/>
              <a:t>előző adóévben árbevétele meghaladta a 100 </a:t>
            </a:r>
            <a:r>
              <a:rPr lang="hu-HU" sz="2000" dirty="0" err="1"/>
              <a:t>mFt-ot</a:t>
            </a:r>
            <a:r>
              <a:rPr lang="hu-HU" sz="2000" dirty="0"/>
              <a:t>)</a:t>
            </a:r>
          </a:p>
          <a:p>
            <a:pPr lvl="1"/>
            <a:endParaRPr lang="hu-HU" dirty="0"/>
          </a:p>
          <a:p>
            <a:pPr lvl="1"/>
            <a:endParaRPr lang="hu-HU" dirty="0" smtClean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700F-C77B-4EC9-A741-B986C0BF25C8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423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0000" y="180000"/>
            <a:ext cx="5309997" cy="720000"/>
          </a:xfrm>
        </p:spPr>
      </p:pic>
      <p:sp>
        <p:nvSpPr>
          <p:cNvPr id="3" name="Téglalap 2"/>
          <p:cNvSpPr/>
          <p:nvPr/>
        </p:nvSpPr>
        <p:spPr>
          <a:xfrm>
            <a:off x="502684" y="1444812"/>
            <a:ext cx="1150402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u="sng" dirty="0" smtClean="0"/>
              <a:t>A két támogatás rendszer összehasonlítása</a:t>
            </a:r>
          </a:p>
          <a:p>
            <a:pPr algn="ctr"/>
            <a:endParaRPr lang="hu-HU" sz="2000" b="1" dirty="0" smtClean="0"/>
          </a:p>
          <a:p>
            <a:pPr lvl="1"/>
            <a:endParaRPr lang="hu-HU" sz="2000" b="1" dirty="0"/>
          </a:p>
          <a:p>
            <a:pPr marL="342900" indent="-342900">
              <a:buFont typeface="+mj-lt"/>
              <a:buAutoNum type="alphaUcPeriod" startAt="2"/>
            </a:pPr>
            <a:r>
              <a:rPr lang="hu-HU" sz="2000" b="1" i="1" dirty="0" smtClean="0"/>
              <a:t>Tárgyi kör</a:t>
            </a:r>
          </a:p>
          <a:p>
            <a:endParaRPr lang="hu-HU" sz="2000" b="1" dirty="0" smtClean="0"/>
          </a:p>
          <a:p>
            <a:pPr marL="342900" indent="-342900">
              <a:buAutoNum type="arabicPeriod"/>
            </a:pPr>
            <a:r>
              <a:rPr lang="hu-HU" sz="2000" b="1" dirty="0" smtClean="0"/>
              <a:t>A jelenlegi rendszerben: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b="1" dirty="0" smtClean="0"/>
              <a:t>adózás előtti eredményt csökkentő támogatás</a:t>
            </a:r>
          </a:p>
          <a:p>
            <a:pPr marL="342900" indent="-342900">
              <a:buAutoNum type="arabicPeriod"/>
            </a:pPr>
            <a:r>
              <a:rPr lang="hu-HU" sz="2000" b="1" dirty="0" smtClean="0"/>
              <a:t>Az új rendszerben: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hu-HU" sz="2000" b="1" dirty="0" smtClean="0"/>
              <a:t>fizetendő adó összegéből történő felajánlás, adójóváírással</a:t>
            </a:r>
          </a:p>
          <a:p>
            <a:pPr lvl="1"/>
            <a:endParaRPr lang="hu-HU" dirty="0" smtClean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700F-C77B-4EC9-A741-B986C0BF25C8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7657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0000" y="180000"/>
            <a:ext cx="5309997" cy="720000"/>
          </a:xfrm>
        </p:spPr>
      </p:pic>
      <p:sp>
        <p:nvSpPr>
          <p:cNvPr id="2" name="Szövegdoboz 1"/>
          <p:cNvSpPr txBox="1"/>
          <p:nvPr/>
        </p:nvSpPr>
        <p:spPr>
          <a:xfrm>
            <a:off x="510221" y="1272044"/>
            <a:ext cx="11129553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u="sng" dirty="0" smtClean="0"/>
              <a:t>Rendelkezés az adóról, felajánlásról az új rendszerben</a:t>
            </a:r>
          </a:p>
          <a:p>
            <a:pPr algn="ctr"/>
            <a:endParaRPr lang="hu-HU" sz="2000" b="1" u="sng" dirty="0" smtClean="0"/>
          </a:p>
          <a:p>
            <a:pPr algn="ctr"/>
            <a:endParaRPr lang="hu-HU" sz="2000" b="1" u="sng" dirty="0" smtClean="0"/>
          </a:p>
          <a:p>
            <a:pPr marL="342900" indent="-342900">
              <a:buFont typeface="+mj-lt"/>
              <a:buAutoNum type="arabicPeriod"/>
            </a:pPr>
            <a:r>
              <a:rPr lang="hu-HU" sz="2000" b="1" i="1" dirty="0" smtClean="0"/>
              <a:t>Adóelőleg-fizetés teljesítésekor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smtClean="0"/>
              <a:t>Határidő: adóelőleg-fizetési kötelezettség teljesítésére nyitva álló határidőt megelőző hónap utolsó napjáig (pl. adóév márc. 31., jún. 30., stb.)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smtClean="0"/>
              <a:t>Mód: NAV nyomtatványon, elektronikus úton (kedvezményezett neve és adószáma megjelölésével, támogatási jogcím megjelölésével) tett rendelkező nyilatkozatban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smtClean="0"/>
              <a:t>Mérték: legfeljebb az adóelőleg-kötelezettsége összegének 50%-át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smtClean="0"/>
              <a:t>Kedvezményezett cél: korábbi támogatási céloknak (jogcímeknek) megfelelően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2000" b="1" dirty="0"/>
          </a:p>
          <a:p>
            <a:r>
              <a:rPr lang="hu-HU" sz="2000" b="1" dirty="0" smtClean="0"/>
              <a:t>Ha nem tett adóelőleg-fizetéskor rendelkező nyilatkozatot, vagy a felajánlott összeg és a NAV által átutalt összeg nem éri el a fizetendő adó 80%-át: </a:t>
            </a:r>
          </a:p>
          <a:p>
            <a:endParaRPr lang="hu-HU" sz="2000" b="1" dirty="0" smtClean="0"/>
          </a:p>
          <a:p>
            <a:pPr marL="342900" indent="-342900">
              <a:buFont typeface="+mj-lt"/>
              <a:buAutoNum type="arabicPeriod" startAt="2"/>
            </a:pPr>
            <a:r>
              <a:rPr lang="hu-HU" sz="2000" b="1" i="1" dirty="0" smtClean="0"/>
              <a:t>Adóelőleg-kiegészítési kötelezettség teljesítésekor </a:t>
            </a:r>
            <a:r>
              <a:rPr lang="hu-HU" b="1" i="1" dirty="0" smtClean="0"/>
              <a:t>(adóév december 20-a)</a:t>
            </a:r>
          </a:p>
          <a:p>
            <a:pPr marL="342900" indent="-342900">
              <a:buFont typeface="+mj-lt"/>
              <a:buAutoNum type="arabicPeriod" startAt="2"/>
            </a:pPr>
            <a:r>
              <a:rPr lang="hu-HU" sz="2000" b="1" i="1" dirty="0" smtClean="0"/>
              <a:t>Adóbevallás teljesítésekor  </a:t>
            </a:r>
            <a:r>
              <a:rPr lang="hu-HU" b="1" i="1" dirty="0" smtClean="0"/>
              <a:t>(legkésőbb adóévet követő év május 31-e)</a:t>
            </a:r>
            <a:endParaRPr lang="hu-HU" b="1" i="1" dirty="0"/>
          </a:p>
          <a:p>
            <a:endParaRPr lang="hu-HU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700F-C77B-4EC9-A741-B986C0BF25C8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4026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0000" y="180000"/>
            <a:ext cx="5309997" cy="720000"/>
          </a:xfrm>
        </p:spPr>
      </p:pic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700F-C77B-4EC9-A741-B986C0BF25C8}" type="slidenum">
              <a:rPr lang="hu-HU" smtClean="0"/>
              <a:t>6</a:t>
            </a:fld>
            <a:endParaRPr lang="hu-HU"/>
          </a:p>
        </p:txBody>
      </p:sp>
      <p:sp>
        <p:nvSpPr>
          <p:cNvPr id="3" name="Téglalap 2"/>
          <p:cNvSpPr/>
          <p:nvPr/>
        </p:nvSpPr>
        <p:spPr>
          <a:xfrm>
            <a:off x="574765" y="1720840"/>
            <a:ext cx="10765588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hu-HU" sz="2000" b="1" i="1" dirty="0" smtClean="0"/>
              <a:t>Adóelőleg-kiegészítési kötelezettség </a:t>
            </a:r>
            <a:r>
              <a:rPr lang="hu-HU" sz="2000" b="1" i="1" dirty="0"/>
              <a:t>teljesítésekor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smtClean="0"/>
              <a:t>Határidő: adóelőleg-kiegészítési kötelezettség bevallására nyitva álló határidő utolsó napjáig </a:t>
            </a:r>
            <a:r>
              <a:rPr lang="hu-HU" sz="2000" dirty="0" smtClean="0"/>
              <a:t>(adóév december 20-a)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smtClean="0"/>
              <a:t>Mód: adóelőleg-kiegészítési kötelezettségről szóló bevallásban rendelkező nyilatkozat útján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smtClean="0"/>
              <a:t>Mértéke: az adóévi még fel nem ajánlott adóelőlegének terhére (az adóévben összesen felajánlott összeg legfeljebb a fizetendő adó 80%-a lehet) </a:t>
            </a:r>
          </a:p>
          <a:p>
            <a:endParaRPr lang="hu-HU" sz="2000" b="1" dirty="0" smtClean="0"/>
          </a:p>
          <a:p>
            <a:pPr marL="342900" indent="-342900">
              <a:buFont typeface="+mj-lt"/>
              <a:buAutoNum type="arabicPeriod" startAt="3"/>
            </a:pPr>
            <a:r>
              <a:rPr lang="hu-HU" sz="2000" b="1" i="1" dirty="0" smtClean="0"/>
              <a:t>Adóbevallás </a:t>
            </a:r>
            <a:r>
              <a:rPr lang="hu-HU" sz="2000" b="1" i="1" dirty="0"/>
              <a:t>teljesítésekor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smtClean="0"/>
              <a:t>Határidő: adóbevallás benyújtására nyitva álló határidő utolsó napjáig </a:t>
            </a:r>
            <a:r>
              <a:rPr lang="hu-HU" sz="2000" dirty="0" smtClean="0"/>
              <a:t>(legkésőbb adóévet követő év május 31-e)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smtClean="0"/>
              <a:t>Mód: társasági adóbevallásban rendelkező nyilatkozat útján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smtClean="0"/>
              <a:t>Mértéke: az adóévi még fel nem ajánlott fizetendő társasági adójának terhére (az adóévben összesen felajánlott összeg legfeljebb a fizetendő adó 80%-a lehet)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130281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0000" y="180000"/>
            <a:ext cx="5309997" cy="720000"/>
          </a:xfrm>
        </p:spPr>
      </p:pic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700F-C77B-4EC9-A741-B986C0BF25C8}" type="slidenum">
              <a:rPr lang="hu-HU" smtClean="0"/>
              <a:t>7</a:t>
            </a:fld>
            <a:endParaRPr lang="hu-HU"/>
          </a:p>
        </p:txBody>
      </p:sp>
      <p:sp>
        <p:nvSpPr>
          <p:cNvPr id="3" name="Szövegdoboz 2"/>
          <p:cNvSpPr txBox="1"/>
          <p:nvPr/>
        </p:nvSpPr>
        <p:spPr>
          <a:xfrm>
            <a:off x="610635" y="1296887"/>
            <a:ext cx="10572206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u="sng" dirty="0" smtClean="0"/>
              <a:t>Rendelkező nyilatkozatok módosítása</a:t>
            </a:r>
          </a:p>
          <a:p>
            <a:pPr algn="ctr"/>
            <a:endParaRPr lang="hu-HU" sz="2000" b="1" u="sng" dirty="0" smtClean="0"/>
          </a:p>
          <a:p>
            <a:pPr algn="just"/>
            <a:endParaRPr lang="hu-HU" sz="2000" b="1" dirty="0"/>
          </a:p>
          <a:p>
            <a:pPr marL="342900" indent="-342900">
              <a:buFont typeface="+mj-lt"/>
              <a:buAutoNum type="arabicPeriod"/>
            </a:pPr>
            <a:r>
              <a:rPr lang="hu-HU" sz="2000" b="1" i="1" dirty="0" smtClean="0"/>
              <a:t>Adóelőleg-fizetés esetén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b="1" dirty="0" smtClean="0"/>
              <a:t>Adóelőleg-fizetési kötelezettség teljesítésére nyitva álló határidő utolsó napjáig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b="1" dirty="0" smtClean="0"/>
              <a:t>Egy adóévben legfeljebb 5 alkalommal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b="1" dirty="0" smtClean="0"/>
              <a:t>NAV nyomtatványán, elektronikusan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b="1" dirty="0" smtClean="0"/>
              <a:t>A soron következő adóelőlegekre tekintettel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hu-HU" sz="2000" b="1" dirty="0" smtClean="0"/>
          </a:p>
          <a:p>
            <a:pPr marL="342900" indent="-342900">
              <a:buFont typeface="+mj-lt"/>
              <a:buAutoNum type="arabicPeriod"/>
            </a:pPr>
            <a:r>
              <a:rPr lang="hu-HU" sz="2000" b="1" i="1" dirty="0" smtClean="0"/>
              <a:t>Adóelőleg-kiegészítési kötelezettség esetén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b="1" dirty="0" smtClean="0"/>
              <a:t>Nem módosítható</a:t>
            </a:r>
          </a:p>
          <a:p>
            <a:pPr lvl="1"/>
            <a:endParaRPr lang="hu-HU" sz="2000" b="1" dirty="0" smtClean="0"/>
          </a:p>
          <a:p>
            <a:pPr marL="342900" indent="-342900">
              <a:buFont typeface="+mj-lt"/>
              <a:buAutoNum type="arabicPeriod"/>
            </a:pPr>
            <a:r>
              <a:rPr lang="hu-HU" sz="2000" b="1" i="1" dirty="0" smtClean="0"/>
              <a:t>Adóbevallás esetén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b="1" dirty="0" smtClean="0"/>
              <a:t>Nem módosítható</a:t>
            </a:r>
            <a:endParaRPr lang="hu-HU" sz="2000" b="1" i="1" dirty="0" smtClean="0"/>
          </a:p>
          <a:p>
            <a:pPr marL="342900" indent="-342900">
              <a:buFont typeface="+mj-lt"/>
              <a:buAutoNum type="arabicPeriod"/>
            </a:pP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407171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0000" y="180000"/>
            <a:ext cx="5309997" cy="720000"/>
          </a:xfrm>
        </p:spPr>
      </p:pic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700F-C77B-4EC9-A741-B986C0BF25C8}" type="slidenum">
              <a:rPr lang="hu-HU" smtClean="0"/>
              <a:t>8</a:t>
            </a:fld>
            <a:endParaRPr lang="hu-HU"/>
          </a:p>
        </p:txBody>
      </p:sp>
      <p:sp>
        <p:nvSpPr>
          <p:cNvPr id="5" name="Szövegdoboz 4"/>
          <p:cNvSpPr txBox="1"/>
          <p:nvPr/>
        </p:nvSpPr>
        <p:spPr>
          <a:xfrm>
            <a:off x="600891" y="1367246"/>
            <a:ext cx="10752909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u="sng" dirty="0"/>
              <a:t>Rendelkező nyilatkozat érvényessége</a:t>
            </a:r>
          </a:p>
          <a:p>
            <a:pPr algn="ctr"/>
            <a:endParaRPr lang="hu-HU" sz="2000" b="1" u="sng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2000" b="1" dirty="0"/>
              <a:t>Adózónak a rendelkező nyilatkozat megtételekor, vagy annak módosításakor ne legyen 100.000 forintot meghaladó, </a:t>
            </a:r>
            <a:r>
              <a:rPr lang="hu-HU" sz="2000" b="1" dirty="0" err="1"/>
              <a:t>NAV-nál</a:t>
            </a:r>
            <a:r>
              <a:rPr lang="hu-HU" sz="2000" b="1" dirty="0"/>
              <a:t> nyilvántartott, végrehajtható, nettó </a:t>
            </a:r>
            <a:r>
              <a:rPr lang="hu-HU" sz="2000" b="1" dirty="0" smtClean="0"/>
              <a:t>módon </a:t>
            </a:r>
            <a:r>
              <a:rPr lang="hu-HU" sz="2000" b="1" dirty="0"/>
              <a:t>számított adótartozása</a:t>
            </a:r>
          </a:p>
          <a:p>
            <a:pPr algn="ctr"/>
            <a:endParaRPr lang="hu-HU" sz="2000" b="1" u="sng" dirty="0" smtClean="0"/>
          </a:p>
          <a:p>
            <a:pPr algn="ctr"/>
            <a:endParaRPr lang="hu-HU" sz="2000" b="1" u="sng" dirty="0"/>
          </a:p>
          <a:p>
            <a:pPr algn="ctr"/>
            <a:r>
              <a:rPr lang="hu-HU" sz="2000" b="1" u="sng" dirty="0" smtClean="0"/>
              <a:t>Ellenszolgáltatás</a:t>
            </a:r>
            <a:r>
              <a:rPr lang="hu-HU" sz="2000" b="1" i="1" dirty="0" smtClean="0"/>
              <a:t> </a:t>
            </a:r>
          </a:p>
          <a:p>
            <a:pPr algn="ctr"/>
            <a:endParaRPr lang="hu-HU" sz="2000" b="1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smtClean="0"/>
              <a:t>Továbbra sincs – kivéve szponzori szerződés keretében nyújtott kiegészítő támogatás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smtClean="0"/>
              <a:t>Ellenszolgáltatást tartalmazó megállapodás esetén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b="1" dirty="0" err="1" smtClean="0"/>
              <a:t>NAV-nak</a:t>
            </a:r>
            <a:r>
              <a:rPr lang="hu-HU" sz="2000" b="1" dirty="0" smtClean="0"/>
              <a:t> befizetett összeg nem tekinthető felajánlásnak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b="1" dirty="0" smtClean="0"/>
              <a:t>A kedvezményezett a részére átutalt összeget köteles a </a:t>
            </a:r>
            <a:r>
              <a:rPr lang="hu-HU" sz="2000" b="1" dirty="0" err="1" smtClean="0"/>
              <a:t>NAV-nak</a:t>
            </a:r>
            <a:r>
              <a:rPr lang="hu-HU" sz="2000" b="1" dirty="0" smtClean="0"/>
              <a:t> visszautalni (adózó beazonosításával)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b="1" dirty="0" smtClean="0"/>
              <a:t>Adózó nem jogosult az adójóváírásra</a:t>
            </a:r>
          </a:p>
          <a:p>
            <a:pPr lvl="1"/>
            <a:endParaRPr lang="hu-HU" dirty="0" smtClean="0"/>
          </a:p>
          <a:p>
            <a:pPr lvl="1"/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16960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0000" y="180000"/>
            <a:ext cx="5309997" cy="720000"/>
          </a:xfrm>
        </p:spPr>
      </p:pic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700F-C77B-4EC9-A741-B986C0BF25C8}" type="slidenum">
              <a:rPr lang="hu-HU" smtClean="0"/>
              <a:t>9</a:t>
            </a:fld>
            <a:endParaRPr lang="hu-HU"/>
          </a:p>
        </p:txBody>
      </p:sp>
      <p:sp>
        <p:nvSpPr>
          <p:cNvPr id="3" name="Téglalap 2"/>
          <p:cNvSpPr/>
          <p:nvPr/>
        </p:nvSpPr>
        <p:spPr>
          <a:xfrm>
            <a:off x="757644" y="1227518"/>
            <a:ext cx="10842173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u="sng" dirty="0" smtClean="0"/>
              <a:t>Ellenőrzési hatósági díj</a:t>
            </a:r>
          </a:p>
          <a:p>
            <a:pPr algn="ctr"/>
            <a:endParaRPr lang="hu-HU" sz="2000" b="1" u="sng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2000" b="1" dirty="0" smtClean="0"/>
              <a:t>Átutalandó összeg 1 %-a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2000" b="1" dirty="0" smtClean="0"/>
              <a:t>1/3 része minisztériumi célszámlára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2000" b="1" dirty="0" smtClean="0"/>
              <a:t>2/3 része az országos sportági szakszövetségnek (MJSZ)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2000" b="1" dirty="0" smtClean="0"/>
              <a:t>15 munkanapon belül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hu-HU" sz="2000" b="1" dirty="0"/>
          </a:p>
          <a:p>
            <a:pPr lvl="1"/>
            <a:endParaRPr lang="hu-HU" sz="2000" b="1" dirty="0"/>
          </a:p>
          <a:p>
            <a:pPr algn="ctr"/>
            <a:r>
              <a:rPr lang="hu-HU" sz="2000" b="1" u="sng" dirty="0"/>
              <a:t>Kiegészítő sportfejlesztési támogatás</a:t>
            </a:r>
          </a:p>
          <a:p>
            <a:pPr algn="ctr"/>
            <a:endParaRPr lang="hu-HU" sz="2000" b="1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/>
              <a:t>A rendelkező nyilatkozatban felajánlott összeg 12,5 %-a kiegészítő sportfejlesztési támogatásnak </a:t>
            </a:r>
            <a:r>
              <a:rPr lang="hu-HU" sz="2000" b="1" dirty="0" smtClean="0"/>
              <a:t>minősül </a:t>
            </a:r>
            <a:endParaRPr lang="hu-HU" sz="2000" b="1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/>
              <a:t>Adózó és a kedvezményezett külön megállapodása alapján lehet</a:t>
            </a:r>
          </a:p>
          <a:p>
            <a:pPr marL="800100" lvl="1" indent="-342900">
              <a:buFont typeface="+mj-lt"/>
              <a:buAutoNum type="alphaLcPeriod"/>
            </a:pPr>
            <a:r>
              <a:rPr lang="hu-HU" sz="2000" b="1" dirty="0"/>
              <a:t>Támogatási szerződéssel nyújtott</a:t>
            </a:r>
          </a:p>
          <a:p>
            <a:pPr marL="800100" lvl="1" indent="-342900">
              <a:buFont typeface="+mj-lt"/>
              <a:buAutoNum type="alphaLcPeriod"/>
            </a:pPr>
            <a:r>
              <a:rPr lang="hu-HU" sz="2000" b="1" dirty="0"/>
              <a:t>Szponzori szerződéssel nyújtott: az adózó ellenszolgáltatásra jogosult, a kiegészítő sportfejlesztési támogatás az ellenszolgáltatás ÁFA nélkül számított értékével egyenlő</a:t>
            </a:r>
          </a:p>
          <a:p>
            <a:pPr algn="just"/>
            <a:endParaRPr lang="hu-HU" dirty="0" smtClean="0"/>
          </a:p>
          <a:p>
            <a:pPr algn="ctr"/>
            <a:endParaRPr lang="hu-HU" u="sng" dirty="0" smtClean="0"/>
          </a:p>
        </p:txBody>
      </p:sp>
    </p:spTree>
    <p:extLst>
      <p:ext uri="{BB962C8B-B14F-4D97-AF65-F5344CB8AC3E}">
        <p14:creationId xmlns:p14="http://schemas.microsoft.com/office/powerpoint/2010/main" val="100658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1569</TotalTime>
  <Words>914</Words>
  <Application>Microsoft Office PowerPoint</Application>
  <PresentationFormat>Szélesvásznú</PresentationFormat>
  <Paragraphs>161</Paragraphs>
  <Slides>14</Slides>
  <Notes>4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9" baseType="lpstr">
      <vt:lpstr>Arial</vt:lpstr>
      <vt:lpstr>Arial</vt:lpstr>
      <vt:lpstr>Calibri</vt:lpstr>
      <vt:lpstr>Calibri Light</vt:lpstr>
      <vt:lpstr>Office-téma</vt:lpstr>
      <vt:lpstr>A társasági adóról és osztalékadóról szóló 1996. évi LXXXI. törvény módosítása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társasági adóról szóló törvény módosításáról</dc:title>
  <dc:creator>adrienn</dc:creator>
  <cp:lastModifiedBy>adrienn</cp:lastModifiedBy>
  <cp:revision>38</cp:revision>
  <cp:lastPrinted>2014-12-02T09:17:04Z</cp:lastPrinted>
  <dcterms:created xsi:type="dcterms:W3CDTF">2014-11-25T12:11:05Z</dcterms:created>
  <dcterms:modified xsi:type="dcterms:W3CDTF">2014-12-02T10:11:41Z</dcterms:modified>
</cp:coreProperties>
</file>