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62" r:id="rId4"/>
    <p:sldId id="261" r:id="rId5"/>
    <p:sldId id="260" r:id="rId6"/>
    <p:sldId id="264" r:id="rId7"/>
    <p:sldId id="263" r:id="rId8"/>
    <p:sldId id="266" r:id="rId9"/>
    <p:sldId id="265" r:id="rId10"/>
    <p:sldId id="267" r:id="rId11"/>
  </p:sldIdLst>
  <p:sldSz cx="10691813" cy="7559675"/>
  <p:notesSz cx="6858000" cy="9144000"/>
  <p:defaultTextStyle>
    <a:defPPr>
      <a:defRPr lang="hu-HU"/>
    </a:defPPr>
    <a:lvl1pPr marL="0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1pPr>
    <a:lvl2pPr marL="497663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2pPr>
    <a:lvl3pPr marL="995328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3pPr>
    <a:lvl4pPr marL="1492992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4pPr>
    <a:lvl5pPr marL="1990655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5pPr>
    <a:lvl6pPr marL="2488320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6pPr>
    <a:lvl7pPr marL="2985983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7pPr>
    <a:lvl8pPr marL="3483647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8pPr>
    <a:lvl9pPr marL="3981311" algn="l" defTabSz="995328" rtl="0" eaLnBrk="1" latinLnBrk="0" hangingPunct="1">
      <a:defRPr sz="19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87" autoAdjust="0"/>
  </p:normalViewPr>
  <p:slideViewPr>
    <p:cSldViewPr snapToGrid="0">
      <p:cViewPr varScale="1">
        <p:scale>
          <a:sx n="102" d="100"/>
          <a:sy n="102" d="100"/>
        </p:scale>
        <p:origin x="1392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6900D-DB7A-42BD-8427-D1B7B8B54669}" type="datetimeFigureOut">
              <a:rPr lang="hu-HU" smtClean="0"/>
              <a:t>2014.12.02.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C21D5-5491-439E-A4E3-866DA920001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5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663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328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2992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0655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320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5983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3647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1311" algn="l" defTabSz="995328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C21D5-5491-439E-A4E3-866DA920001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6610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C21D5-5491-439E-A4E3-866DA9200019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87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C21D5-5491-439E-A4E3-866DA9200019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6015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2AAF-2B98-45D9-8093-D629E3411702}" type="datetime1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133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C89E-6DBC-493D-96DB-78AB8054D8CA}" type="datetime1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822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19EC-D94A-42BA-846D-00951493D3C3}" type="datetime1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15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9A7-2104-49BF-AB28-F98EACE6DE21}" type="datetime1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95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DC51-28FF-48D9-B3A6-82FC3D9188FA}" type="datetime1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88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C889-5FB9-4C3A-AED0-90B78EBAFFDC}" type="datetime1">
              <a:rPr lang="hu-HU" smtClean="0"/>
              <a:t>2014.12.02.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585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9CA5-CC63-4F00-92A4-F37F13064E34}" type="datetime1">
              <a:rPr lang="hu-HU" smtClean="0"/>
              <a:t>2014.12.02.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70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83BF-EBEA-464C-A881-22D7D4DE52FF}" type="datetime1">
              <a:rPr lang="hu-HU" smtClean="0"/>
              <a:t>2014.12.02.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862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831D0-825A-4BC3-9369-CB64B3817C2E}" type="datetime1">
              <a:rPr lang="hu-HU" smtClean="0"/>
              <a:t>2014.12.02.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341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8171-13EA-4C39-A1D9-F3A9E403CD39}" type="datetime1">
              <a:rPr lang="hu-HU" smtClean="0"/>
              <a:t>2014.12.02.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425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7F85-0653-4250-875C-A36369F89C58}" type="datetime1">
              <a:rPr lang="hu-HU" smtClean="0"/>
              <a:t>2014.12.02.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95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E19DC-D506-4C1F-B23F-BB82B257B0E8}" type="datetime1">
              <a:rPr lang="hu-HU" smtClean="0"/>
              <a:t>2014.12.02.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700F-C77B-4EC9-A741-B986C0BF25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013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44061" y="2020299"/>
            <a:ext cx="8003689" cy="2411392"/>
          </a:xfrm>
        </p:spPr>
        <p:txBody>
          <a:bodyPr>
            <a:normAutofit fontScale="90000"/>
          </a:bodyPr>
          <a:lstStyle/>
          <a:p>
            <a:r>
              <a:rPr lang="hu-HU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MJSZ Szabályzata</a:t>
            </a:r>
            <a:r>
              <a:rPr lang="hu-H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+mn-lt"/>
              </a:rPr>
              <a:t/>
            </a:r>
            <a:br>
              <a:rPr lang="hu-HU" dirty="0" smtClean="0">
                <a:latin typeface="+mn-lt"/>
              </a:rPr>
            </a:br>
            <a:r>
              <a:rPr lang="hu-H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látvány-csapatsport támogatások felhasználására és annak </a:t>
            </a:r>
            <a:r>
              <a:rPr lang="hu-H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elszámolására</a:t>
            </a:r>
            <a:r>
              <a:rPr lang="hu-H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u-H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tervezet/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</a:t>
            </a:fld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5404" cy="541749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5345905" y="5057458"/>
            <a:ext cx="4914900" cy="824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lőadó: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Horváth Ilona</a:t>
            </a:r>
          </a:p>
          <a:p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2014. december 2.</a:t>
            </a:r>
            <a:endParaRPr lang="hu-H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3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10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236185" y="3098157"/>
            <a:ext cx="834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54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KÖSZÖNÖM </a:t>
            </a:r>
          </a:p>
          <a:p>
            <a:pPr algn="ctr"/>
            <a:r>
              <a:rPr lang="hu-HU" sz="54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FIGYELMET!</a:t>
            </a:r>
          </a:p>
        </p:txBody>
      </p:sp>
      <p:pic>
        <p:nvPicPr>
          <p:cNvPr id="5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2</a:t>
            </a:fld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070734" y="1376565"/>
            <a:ext cx="8101556" cy="5162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ellenőrzés </a:t>
            </a: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részei</a:t>
            </a:r>
          </a:p>
          <a:p>
            <a:pPr marL="514350" indent="-514350">
              <a:buAutoNum type="romanUcPeriod"/>
            </a:pPr>
            <a:endParaRPr lang="hu-H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34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4863" lvl="1" indent="-457200">
              <a:buFont typeface="+mj-lt"/>
              <a:buAutoNum type="arabicPeriod"/>
            </a:pP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Előrehaladási </a:t>
            </a: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jelentések ellenőrzése</a:t>
            </a:r>
          </a:p>
          <a:p>
            <a:pPr marL="1835892" lvl="3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Negyedévente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kell elkészíteni (TIG kiállítást követően) és benyújtani a következő címre: </a:t>
            </a:r>
          </a:p>
          <a:p>
            <a:pPr lvl="4"/>
            <a:r>
              <a:rPr lang="hu-H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MJSZ </a:t>
            </a:r>
            <a:r>
              <a:rPr lang="hu-H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TAO Ellenőrzési Csoport</a:t>
            </a:r>
          </a:p>
          <a:p>
            <a:pPr lvl="4"/>
            <a:r>
              <a:rPr lang="hu-H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1146 </a:t>
            </a:r>
            <a:r>
              <a:rPr lang="hu-H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Budapest Istvánmezei út 1-3 fsz. </a:t>
            </a:r>
            <a:r>
              <a:rPr lang="hu-H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pPr lvl="4"/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742" lvl="3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pénzügyi táblázatba csak könyvvizsgáló által is átnézett számlák értéke kerülhet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bele</a:t>
            </a:r>
          </a:p>
          <a:p>
            <a:pPr marL="1281078" lvl="2" indent="-285750">
              <a:buFont typeface="Arial" panose="020B0604020202020204" pitchFamily="34" charset="0"/>
              <a:buChar char="•"/>
            </a:pPr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742" lvl="3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pénzügyi táblázatot a sportszervezet képviselője mellett a könyvvizsgálónak is alá kell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írnia</a:t>
            </a:r>
          </a:p>
          <a:p>
            <a:pPr marL="1281078" lvl="2" indent="-285750">
              <a:buFont typeface="Arial" panose="020B0604020202020204" pitchFamily="34" charset="0"/>
              <a:buChar char="•"/>
            </a:pPr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742" lvl="3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negyedéves adatok nem vonhatók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össze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6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3</a:t>
            </a:fld>
            <a:endParaRPr lang="hu-HU"/>
          </a:p>
        </p:txBody>
      </p:sp>
      <p:sp>
        <p:nvSpPr>
          <p:cNvPr id="2" name="Téglalap 1"/>
          <p:cNvSpPr/>
          <p:nvPr/>
        </p:nvSpPr>
        <p:spPr>
          <a:xfrm>
            <a:off x="1639809" y="1300994"/>
            <a:ext cx="807858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Támogatott </a:t>
            </a: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 helyszíni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ellenőrzése</a:t>
            </a:r>
          </a:p>
          <a:p>
            <a:endParaRPr lang="hu-H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Minimum évente egy helyszíni ellenőrzés minden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sportegyesületnél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Eredeti dokumentumok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ellenőrzése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Elkülönített bankszámla eredeti kivonatainak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áttekintése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Vásárolt tárgyi eszközök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ellenőrzése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Vásárolt sporteszközök, sportfelszerelések nyilvántartás szerinti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ellenőrzése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Részelszámolások esetén beruházások készültségi fokának műszaki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ellenőrzése (</a:t>
            </a:r>
            <a:r>
              <a:rPr lang="hu-H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Gleeds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Kft.)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Beruházás teljes elszámolását követő működés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ellenőrzése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4</a:t>
            </a:fld>
            <a:endParaRPr lang="hu-HU"/>
          </a:p>
        </p:txBody>
      </p:sp>
      <p:sp>
        <p:nvSpPr>
          <p:cNvPr id="2" name="Szövegdoboz 1"/>
          <p:cNvSpPr txBox="1"/>
          <p:nvPr/>
        </p:nvSpPr>
        <p:spPr>
          <a:xfrm>
            <a:off x="1182458" y="1212143"/>
            <a:ext cx="8316296" cy="5599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hu-HU" sz="1494" dirty="0"/>
          </a:p>
          <a:p>
            <a:pPr lvl="1"/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 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támogatás felhasználásáról történő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	elszámolás ellenőrzése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sz="1494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hu-H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Általános </a:t>
            </a:r>
            <a:r>
              <a:rPr lang="hu-H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követelmények</a:t>
            </a:r>
            <a:r>
              <a:rPr lang="hu-H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endParaRPr lang="hu-H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8228" lvl="2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Csatolni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kell a támogatási időszak alatt benyújtott módosítási kérelmeket és az ezekhez t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artozó határozatokat</a:t>
            </a:r>
          </a:p>
          <a:p>
            <a:pPr marL="1338228" lvl="2" indent="-34290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8228" lvl="2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Hiteles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másolat, záradékkal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ellátva</a:t>
            </a:r>
          </a:p>
          <a:p>
            <a:pPr marL="1338228" lvl="2" indent="-34290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8228" lvl="2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TIG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összértékétől függetlenül könyvvizsgáló által hitelesített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bizonylatok</a:t>
            </a:r>
          </a:p>
          <a:p>
            <a:pPr marL="1338228" lvl="2" indent="-34290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8228" lvl="2" indent="-34290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Kizárólag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olyan tételek számolhatóak el , amelyek a jóváhagyott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sportfejlesztési program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vagy annak elfogadott módosítása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tartalmaz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5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1663595" y="1935279"/>
            <a:ext cx="795131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83415" lvl="2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Szolgáltató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cég közbeiktatásával elvégzett tevékenységek számlázása csak az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előírt mellékletekkel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együtt fogadható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</a:p>
          <a:p>
            <a:pPr marL="783415" lvl="2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Teljesítésigazolásokon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mindkét fél aláírásának szerepelnie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kell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Sportfelszerelés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sporteszköz vásárlása esetén </a:t>
            </a:r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Selejtezési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szabályzat</a:t>
            </a:r>
          </a:p>
        </p:txBody>
      </p:sp>
      <p:sp>
        <p:nvSpPr>
          <p:cNvPr id="7" name="Jobbra nyíl 6"/>
          <p:cNvSpPr/>
          <p:nvPr/>
        </p:nvSpPr>
        <p:spPr>
          <a:xfrm>
            <a:off x="3928395" y="4795601"/>
            <a:ext cx="562687" cy="127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45"/>
          </a:p>
        </p:txBody>
      </p:sp>
      <p:pic>
        <p:nvPicPr>
          <p:cNvPr id="8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8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6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594655" y="1667877"/>
            <a:ext cx="77883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hu-H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Pénzügyi </a:t>
            </a:r>
            <a:r>
              <a:rPr lang="hu-H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teljesítés bizonylati követelményei</a:t>
            </a:r>
            <a:r>
              <a:rPr lang="hu-H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hu-H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Bank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által postai úton megküldött bankszámla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kivonat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Átutalásos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számla készpénzben történő kiegyenlítése esetén		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Befizetést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igazoló pénztár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bizonylat</a:t>
            </a:r>
          </a:p>
          <a:p>
            <a:pPr marL="783413" lvl="1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Kézzel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kiállított pénztár bizonylatok esetén		</a:t>
            </a:r>
          </a:p>
          <a:p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Pénztárnapló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vagy pénztár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főkönyv</a:t>
            </a:r>
          </a:p>
          <a:p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Készpénzes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kifizetések esetén		</a:t>
            </a:r>
          </a:p>
          <a:p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Pénzkezelési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szabályzat</a:t>
            </a:r>
          </a:p>
        </p:txBody>
      </p:sp>
      <p:sp>
        <p:nvSpPr>
          <p:cNvPr id="6" name="Jobbra nyíl 5"/>
          <p:cNvSpPr/>
          <p:nvPr/>
        </p:nvSpPr>
        <p:spPr>
          <a:xfrm>
            <a:off x="3673450" y="3450774"/>
            <a:ext cx="562687" cy="127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45"/>
          </a:p>
        </p:txBody>
      </p:sp>
      <p:sp>
        <p:nvSpPr>
          <p:cNvPr id="7" name="Jobbra nyíl 6"/>
          <p:cNvSpPr/>
          <p:nvPr/>
        </p:nvSpPr>
        <p:spPr>
          <a:xfrm>
            <a:off x="2683633" y="4381972"/>
            <a:ext cx="562687" cy="127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45"/>
          </a:p>
        </p:txBody>
      </p:sp>
      <p:sp>
        <p:nvSpPr>
          <p:cNvPr id="8" name="Jobbra nyíl 7"/>
          <p:cNvSpPr/>
          <p:nvPr/>
        </p:nvSpPr>
        <p:spPr>
          <a:xfrm>
            <a:off x="2683633" y="5313170"/>
            <a:ext cx="562687" cy="127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45"/>
          </a:p>
        </p:txBody>
      </p:sp>
      <p:pic>
        <p:nvPicPr>
          <p:cNvPr id="9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7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7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851896" y="1277501"/>
            <a:ext cx="931041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 startAt="2"/>
            </a:pP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elszámolásban szereplő </a:t>
            </a: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jogcímenkénti tételek </a:t>
            </a: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kötelező </a:t>
            </a: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mellékletei</a:t>
            </a:r>
          </a:p>
          <a:p>
            <a:pPr marL="571500" indent="-571500">
              <a:buAutoNum type="romanUcPeriod" startAt="2"/>
            </a:pPr>
            <a:endParaRPr lang="hu-H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2184" lvl="2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Személyi </a:t>
            </a: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jellegű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ráfordítások</a:t>
            </a:r>
          </a:p>
          <a:p>
            <a:pPr marL="684519" lvl="1" indent="-342900">
              <a:lnSpc>
                <a:spcPct val="150000"/>
              </a:lnSpc>
              <a:buFont typeface="+mj-lt"/>
              <a:buAutoNum type="arabicPeriod"/>
            </a:pPr>
            <a:endParaRPr lang="hu-H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66655" lvl="3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Munkaszerződés esetén jelenléti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ívek</a:t>
            </a:r>
          </a:p>
          <a:p>
            <a:pPr marL="1466655" lvl="3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66655" lvl="3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Megbízási szerződés esetén teljesítés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igazolások</a:t>
            </a:r>
          </a:p>
          <a:p>
            <a:pPr marL="1466655" lvl="3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66655" lvl="3" indent="-285750">
              <a:buFont typeface="Arial" panose="020B0604020202020204" pitchFamily="34" charset="0"/>
              <a:buChar char="•"/>
            </a:pPr>
            <a:r>
              <a:rPr lang="hu-H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EKHO-s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nyilatkozatok</a:t>
            </a:r>
          </a:p>
          <a:p>
            <a:pPr marL="1466655" lvl="3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66655" lvl="3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Kiküldetési rendelvény helyes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kitöltése</a:t>
            </a:r>
          </a:p>
          <a:p>
            <a:pPr marL="1466655" lvl="3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66655" lvl="3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Közterhekről havonta összesítő táblázat, kifizetés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igazolására</a:t>
            </a:r>
          </a:p>
          <a:p>
            <a:pPr marL="1466655" lvl="3" indent="-285750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/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NAV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nullás igazolás</a:t>
            </a:r>
          </a:p>
        </p:txBody>
      </p:sp>
      <p:sp>
        <p:nvSpPr>
          <p:cNvPr id="6" name="Jobbra nyíl 5"/>
          <p:cNvSpPr/>
          <p:nvPr/>
        </p:nvSpPr>
        <p:spPr>
          <a:xfrm>
            <a:off x="3012627" y="7213882"/>
            <a:ext cx="562687" cy="127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45"/>
          </a:p>
        </p:txBody>
      </p:sp>
      <p:pic>
        <p:nvPicPr>
          <p:cNvPr id="7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8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690127" y="1524584"/>
            <a:ext cx="8004903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Tárgyi eszköz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beruházás/felújítása</a:t>
            </a:r>
          </a:p>
          <a:p>
            <a:pPr>
              <a:lnSpc>
                <a:spcPct val="150000"/>
              </a:lnSpc>
            </a:pPr>
            <a:endParaRPr lang="hu-H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991" lvl="2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200.000,- Ft értékű számlák felett legalább 3 árajánlat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kell</a:t>
            </a:r>
          </a:p>
          <a:p>
            <a:pPr marL="939455" lvl="2" indent="-256214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991" lvl="2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Tárgyi eszköz esetén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üzembe helyezési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jegyzőkönyv, tárgyi eszköz karton, jótállási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jegy</a:t>
            </a:r>
          </a:p>
          <a:p>
            <a:pPr marL="939455" lvl="2" indent="-256214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991" lvl="2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Beruházás esetén műszaki átadás-átvételi jegyzőkönyv, használatba vételi jegyzőkönyv, tárgyi eszköz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karton</a:t>
            </a:r>
          </a:p>
          <a:p>
            <a:pPr marL="939455" lvl="2" indent="-256214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991" lvl="2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Tárgyi eszközről, ingatlanról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fénykép</a:t>
            </a:r>
          </a:p>
          <a:p>
            <a:pPr marL="939455" lvl="2" indent="-256214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991" lvl="2" indent="-285750">
              <a:buFont typeface="Arial" panose="020B0604020202020204" pitchFamily="34" charset="0"/>
              <a:buChar char="•"/>
            </a:pP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Gyógyszereknél, diagnosztikai eszközöknél sportorvosi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javaslat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8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0F-C77B-4EC9-A741-B986C0BF25C8}" type="slidenum">
              <a:rPr lang="hu-HU" smtClean="0"/>
              <a:t>9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694928" y="1543392"/>
            <a:ext cx="8355341" cy="3900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Utánpótlás neveléssel összefüggő </a:t>
            </a:r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költségek</a:t>
            </a:r>
          </a:p>
          <a:p>
            <a:pPr>
              <a:lnSpc>
                <a:spcPct val="150000"/>
              </a:lnSpc>
            </a:pPr>
            <a:endParaRPr lang="hu-H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Sportfelszerelés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vásárlása esetén felszerelés nyilvántartás, követhetőség elvét alkalmazni kell (beszerzés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pillanatától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kivezetés, selejtezés pillanatáig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83413" lvl="1" indent="-285750" algn="just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Edzésnapló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(edző által aláírva) vagy csarnoknapló (bérbeadó által aláírva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83413" lvl="1" indent="-285750" algn="just">
              <a:buFont typeface="Arial" panose="020B0604020202020204" pitchFamily="34" charset="0"/>
              <a:buChar char="•"/>
            </a:pP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3413" lvl="1" indent="-285750" algn="just">
              <a:buFont typeface="Arial" panose="020B0604020202020204" pitchFamily="34" charset="0"/>
              <a:buChar char="•"/>
            </a:pP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Szerződéseknek 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tartalmazni kell az egységárakat is (pl. 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személyszállítás</a:t>
            </a:r>
            <a:r>
              <a:rPr lang="hu-H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sz="1345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3996000" cy="5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76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808</TotalTime>
  <Words>327</Words>
  <Application>Microsoft Office PowerPoint</Application>
  <PresentationFormat>Egyéni</PresentationFormat>
  <Paragraphs>109</Paragraphs>
  <Slides>10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Office-téma</vt:lpstr>
      <vt:lpstr>A MJSZ Szabályzata   a látvány-csapatsport támogatások felhasználására és annak elszámolására /tervezet/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társasági adóról szóló törvény módosításáról</dc:title>
  <dc:creator>adrienn</dc:creator>
  <cp:lastModifiedBy>niki</cp:lastModifiedBy>
  <cp:revision>66</cp:revision>
  <dcterms:created xsi:type="dcterms:W3CDTF">2014-11-25T12:11:05Z</dcterms:created>
  <dcterms:modified xsi:type="dcterms:W3CDTF">2014-12-02T09:47:44Z</dcterms:modified>
</cp:coreProperties>
</file>