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5EA8A-5D46-4FAF-8555-A4257C7E329D}" type="datetimeFigureOut">
              <a:rPr lang="hu-HU" smtClean="0"/>
              <a:t>2019. 09. 18.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0F1F8-D006-42BA-9CCF-81FE737CA3A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4441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238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94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231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96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63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14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551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36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16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30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5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247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00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036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91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474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29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46E5E81-2ED8-4512-8620-486D144720F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40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Tao jogszabályok és változások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2019. szeptember 19.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0213" y="5587792"/>
            <a:ext cx="2743713" cy="137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267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586945"/>
          </a:xfrm>
        </p:spPr>
        <p:txBody>
          <a:bodyPr>
            <a:normAutofit fontScale="90000"/>
          </a:bodyPr>
          <a:lstStyle/>
          <a:p>
            <a:r>
              <a:rPr lang="hu-HU" dirty="0"/>
              <a:t>Beruházás 100%-os </a:t>
            </a:r>
            <a:r>
              <a:rPr lang="hu-HU" dirty="0" smtClean="0"/>
              <a:t>intenzitással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1484310" y="1272746"/>
            <a:ext cx="10018713" cy="5090984"/>
          </a:xfrm>
        </p:spPr>
        <p:txBody>
          <a:bodyPr>
            <a:normAutofit/>
          </a:bodyPr>
          <a:lstStyle/>
          <a:p>
            <a:pPr algn="just"/>
            <a:r>
              <a:rPr lang="hu-HU" b="1" dirty="0" smtClean="0"/>
              <a:t>300 millió </a:t>
            </a:r>
            <a:r>
              <a:rPr lang="hu-HU" b="1" dirty="0"/>
              <a:t>forint értéket meghaladó</a:t>
            </a:r>
            <a:r>
              <a:rPr lang="hu-HU" dirty="0"/>
              <a:t>, </a:t>
            </a:r>
            <a:r>
              <a:rPr lang="hu-HU" b="1" dirty="0"/>
              <a:t>sportcélú ingatlanra </a:t>
            </a:r>
            <a:endParaRPr lang="hu-HU" b="1" dirty="0" smtClean="0"/>
          </a:p>
          <a:p>
            <a:pPr algn="just"/>
            <a:r>
              <a:rPr lang="hu-HU" b="1" dirty="0"/>
              <a:t>A</a:t>
            </a:r>
            <a:r>
              <a:rPr lang="hu-HU" b="1" dirty="0" smtClean="0"/>
              <a:t>matőr </a:t>
            </a:r>
            <a:r>
              <a:rPr lang="hu-HU" b="1" dirty="0"/>
              <a:t>sportszervezet </a:t>
            </a:r>
            <a:r>
              <a:rPr lang="hu-HU" dirty="0"/>
              <a:t>és </a:t>
            </a:r>
            <a:r>
              <a:rPr lang="hu-HU" b="1" dirty="0" smtClean="0"/>
              <a:t>alapítvány</a:t>
            </a:r>
            <a:r>
              <a:rPr lang="hu-HU" dirty="0" smtClean="0"/>
              <a:t> </a:t>
            </a:r>
          </a:p>
          <a:p>
            <a:pPr marL="0" indent="0" algn="just">
              <a:buNone/>
            </a:pPr>
            <a:r>
              <a:rPr lang="hu-HU" dirty="0" smtClean="0"/>
              <a:t>	A) beruházás</a:t>
            </a:r>
            <a:r>
              <a:rPr lang="hu-HU" dirty="0"/>
              <a:t>, felújítás </a:t>
            </a:r>
            <a:r>
              <a:rPr lang="hu-HU" b="1" dirty="0" smtClean="0"/>
              <a:t>érdemben </a:t>
            </a:r>
            <a:r>
              <a:rPr lang="hu-HU" b="1" dirty="0"/>
              <a:t>megkezdődött, </a:t>
            </a:r>
            <a:r>
              <a:rPr lang="hu-HU" b="1" dirty="0" smtClean="0"/>
              <a:t>vagy</a:t>
            </a:r>
          </a:p>
          <a:p>
            <a:pPr marL="0" indent="0" algn="just">
              <a:buNone/>
            </a:pPr>
            <a:r>
              <a:rPr lang="hu-HU" dirty="0" smtClean="0"/>
              <a:t>	B) érdemben </a:t>
            </a:r>
            <a:r>
              <a:rPr lang="hu-HU" dirty="0"/>
              <a:t>nem kezdődött meg, de </a:t>
            </a:r>
            <a:r>
              <a:rPr lang="hu-HU" b="1" dirty="0" smtClean="0"/>
              <a:t>még </a:t>
            </a:r>
            <a:r>
              <a:rPr lang="hu-HU" b="1" dirty="0"/>
              <a:t>lehetősége van </a:t>
            </a:r>
            <a:r>
              <a:rPr lang="hu-HU" b="1" dirty="0" smtClean="0"/>
              <a:t>	meghosszabbítani </a:t>
            </a:r>
            <a:r>
              <a:rPr lang="hu-HU" b="1" dirty="0"/>
              <a:t>a sportfejlesztési programját legalább 2 </a:t>
            </a:r>
            <a:r>
              <a:rPr lang="hu-HU" b="1" dirty="0" smtClean="0"/>
              <a:t>	évvel</a:t>
            </a:r>
            <a:r>
              <a:rPr lang="hu-HU" dirty="0"/>
              <a:t>. </a:t>
            </a:r>
          </a:p>
          <a:p>
            <a:pPr algn="just"/>
            <a:r>
              <a:rPr lang="hu-HU" dirty="0"/>
              <a:t>A folyamatban lévő, jóváhagyott sportfejlesztési programokkal összefüggésben is alkalmazandó</a:t>
            </a:r>
            <a:r>
              <a:rPr lang="hu-HU" dirty="0" smtClean="0"/>
              <a:t>.</a:t>
            </a:r>
          </a:p>
          <a:p>
            <a:pPr algn="just"/>
            <a:r>
              <a:rPr lang="hu-HU" dirty="0" smtClean="0"/>
              <a:t>Eljárás menete még folyamatban</a:t>
            </a:r>
            <a:endParaRPr lang="hu-HU" dirty="0"/>
          </a:p>
        </p:txBody>
      </p:sp>
      <p:pic>
        <p:nvPicPr>
          <p:cNvPr id="6" name="Tartalom hely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030" y="0"/>
            <a:ext cx="1397970" cy="76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03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Feltöltési kötelezettség és adóelőleg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1484310" y="1890584"/>
            <a:ext cx="10018713" cy="4967415"/>
          </a:xfrm>
        </p:spPr>
        <p:txBody>
          <a:bodyPr>
            <a:normAutofit/>
          </a:bodyPr>
          <a:lstStyle/>
          <a:p>
            <a:pPr algn="just"/>
            <a:r>
              <a:rPr lang="hu-HU" dirty="0" smtClean="0"/>
              <a:t>2019-ben még választható a dec. 20-i adóelőleg feltöltés, 2020-tól megszűnik</a:t>
            </a:r>
          </a:p>
          <a:p>
            <a:pPr algn="just"/>
            <a:r>
              <a:rPr lang="hu-HU" dirty="0" smtClean="0"/>
              <a:t>A </a:t>
            </a:r>
            <a:r>
              <a:rPr lang="hu-HU" dirty="0"/>
              <a:t>támogató az egyes havi, illetve negyedéves társasági adóelőleg-kötelezettsége vonatkozásában tett rendelkezése során, adóelőleg-kötelezettsége 80 százalékát ajánlhatja fel a látvány-csapatsport támogatásra, 2020. január 1. napjától hatályos</a:t>
            </a:r>
          </a:p>
          <a:p>
            <a:endParaRPr lang="hu-HU" dirty="0"/>
          </a:p>
        </p:txBody>
      </p:sp>
      <p:pic>
        <p:nvPicPr>
          <p:cNvPr id="6" name="Tartalom hely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030" y="0"/>
            <a:ext cx="1397970" cy="76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827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932935"/>
          </a:xfrm>
        </p:spPr>
        <p:txBody>
          <a:bodyPr/>
          <a:lstStyle/>
          <a:p>
            <a:r>
              <a:rPr lang="hu-HU" dirty="0"/>
              <a:t>Egyebek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1484310" y="2150075"/>
            <a:ext cx="10018713" cy="3818239"/>
          </a:xfrm>
        </p:spPr>
        <p:txBody>
          <a:bodyPr>
            <a:normAutofit/>
          </a:bodyPr>
          <a:lstStyle/>
          <a:p>
            <a:pPr lvl="0" algn="just"/>
            <a:r>
              <a:rPr lang="hu-HU" dirty="0"/>
              <a:t>A jóváhagyást végző szervezet jogosult a sportfejlesztési program elbírálására irányuló eljárását felfüggeszteni. </a:t>
            </a:r>
          </a:p>
          <a:p>
            <a:pPr lvl="0" algn="just"/>
            <a:r>
              <a:rPr lang="hu-HU" dirty="0"/>
              <a:t>A szakszövetség javaslata alapján a sportpolitikáért felelős miniszter határozza meg a látvány-csapatsportok benchmark-rendszer követelményeit. </a:t>
            </a:r>
          </a:p>
          <a:p>
            <a:pPr lvl="0" algn="just"/>
            <a:r>
              <a:rPr lang="hu-HU" dirty="0"/>
              <a:t>A sporttevékenységgel összefüggésben személyes adatok kezelésére a látvány-csapatsport támogatás alapján is sor kerülhet. 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6" name="Tartalom hely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030" y="0"/>
            <a:ext cx="1397970" cy="76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261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1484310" y="1890585"/>
            <a:ext cx="10018713" cy="25578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7200" dirty="0" smtClean="0"/>
              <a:t>Köszönjük a figyelmet!</a:t>
            </a:r>
            <a:endParaRPr lang="hu-HU" sz="7200" dirty="0"/>
          </a:p>
        </p:txBody>
      </p:sp>
      <p:pic>
        <p:nvPicPr>
          <p:cNvPr id="6" name="Tartalom hely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030" y="0"/>
            <a:ext cx="1397970" cy="76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448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34081"/>
          </a:xfrm>
        </p:spPr>
        <p:txBody>
          <a:bodyPr/>
          <a:lstStyle/>
          <a:p>
            <a:r>
              <a:rPr lang="hu-HU" dirty="0"/>
              <a:t>Sportolók jogviszonya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1595521" y="1816441"/>
            <a:ext cx="10018713" cy="4139516"/>
          </a:xfrm>
        </p:spPr>
        <p:txBody>
          <a:bodyPr/>
          <a:lstStyle/>
          <a:p>
            <a:r>
              <a:rPr lang="hu-HU" dirty="0" smtClean="0"/>
              <a:t>Elektronikus rendszerben igazolni kell 2019. december 31-ig</a:t>
            </a:r>
          </a:p>
          <a:p>
            <a:r>
              <a:rPr lang="hu-HU" b="1" dirty="0" smtClean="0"/>
              <a:t>Elmaradás esetén bajnokságból kizárás!</a:t>
            </a:r>
            <a:endParaRPr lang="hu-HU" b="1" dirty="0" smtClean="0"/>
          </a:p>
          <a:p>
            <a:r>
              <a:rPr lang="hu-HU" dirty="0" smtClean="0"/>
              <a:t>GDPR nyilatkozat</a:t>
            </a:r>
          </a:p>
          <a:p>
            <a:r>
              <a:rPr lang="hu-HU" dirty="0" smtClean="0"/>
              <a:t>Új szerződésekben GDPR záradék</a:t>
            </a:r>
            <a:endParaRPr lang="hu-HU" dirty="0"/>
          </a:p>
        </p:txBody>
      </p:sp>
      <p:pic>
        <p:nvPicPr>
          <p:cNvPr id="6" name="Tartalom hely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030" y="0"/>
            <a:ext cx="1397970" cy="76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553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21724"/>
          </a:xfrm>
        </p:spPr>
        <p:txBody>
          <a:bodyPr/>
          <a:lstStyle/>
          <a:p>
            <a:r>
              <a:rPr lang="hu-HU" dirty="0"/>
              <a:t>Keretösszeg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1484310" y="1507526"/>
            <a:ext cx="10018713" cy="4571998"/>
          </a:xfrm>
        </p:spPr>
        <p:txBody>
          <a:bodyPr>
            <a:normAutofit/>
          </a:bodyPr>
          <a:lstStyle/>
          <a:p>
            <a:r>
              <a:rPr lang="hu-HU" dirty="0" smtClean="0"/>
              <a:t>2019-2020-as </a:t>
            </a:r>
            <a:r>
              <a:rPr lang="hu-HU" dirty="0"/>
              <a:t>támogatási </a:t>
            </a:r>
            <a:r>
              <a:rPr lang="hu-HU" dirty="0" smtClean="0"/>
              <a:t>időszaktól</a:t>
            </a:r>
          </a:p>
          <a:p>
            <a:r>
              <a:rPr lang="hu-HU" dirty="0" smtClean="0"/>
              <a:t>2019</a:t>
            </a:r>
            <a:r>
              <a:rPr lang="hu-HU" dirty="0"/>
              <a:t>. január 1-jén folyamatban lévő ügyekben </a:t>
            </a:r>
            <a:r>
              <a:rPr lang="hu-HU" dirty="0" smtClean="0"/>
              <a:t>is!</a:t>
            </a:r>
          </a:p>
          <a:p>
            <a:r>
              <a:rPr lang="hu-HU" b="1" dirty="0" smtClean="0"/>
              <a:t>Döntéshozatal a </a:t>
            </a:r>
            <a:r>
              <a:rPr lang="hu-HU" b="1" dirty="0"/>
              <a:t>sportági keretösszegre </a:t>
            </a:r>
            <a:r>
              <a:rPr lang="hu-HU" b="1" dirty="0" smtClean="0"/>
              <a:t>tekintettel</a:t>
            </a:r>
            <a:endParaRPr lang="hu-HU" b="1" dirty="0"/>
          </a:p>
          <a:p>
            <a:pPr lvl="0"/>
            <a:r>
              <a:rPr lang="hu-HU" dirty="0" smtClean="0"/>
              <a:t>Értékelési elvek meghatározása MJSZ által</a:t>
            </a:r>
            <a:endParaRPr lang="hu-HU" dirty="0"/>
          </a:p>
        </p:txBody>
      </p:sp>
      <p:pic>
        <p:nvPicPr>
          <p:cNvPr id="6" name="Tartalom hely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030" y="0"/>
            <a:ext cx="1397970" cy="76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767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58795"/>
          </a:xfrm>
        </p:spPr>
        <p:txBody>
          <a:bodyPr/>
          <a:lstStyle/>
          <a:p>
            <a:r>
              <a:rPr lang="hu-HU" dirty="0"/>
              <a:t>Ellenőrzési hatáskörök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1484310" y="1964725"/>
            <a:ext cx="10018713" cy="3826476"/>
          </a:xfrm>
        </p:spPr>
        <p:txBody>
          <a:bodyPr>
            <a:normAutofit/>
          </a:bodyPr>
          <a:lstStyle/>
          <a:p>
            <a:r>
              <a:rPr lang="hu-HU" dirty="0" smtClean="0"/>
              <a:t>Amatőr</a:t>
            </a:r>
          </a:p>
          <a:p>
            <a:pPr lvl="1"/>
            <a:r>
              <a:rPr lang="hu-HU" dirty="0" smtClean="0"/>
              <a:t>300 felett: EMMI – ellenőrzés, lezárás, jelzálog bejegyzés, behajtás</a:t>
            </a:r>
          </a:p>
          <a:p>
            <a:pPr lvl="1"/>
            <a:r>
              <a:rPr lang="hu-HU" dirty="0" smtClean="0"/>
              <a:t>300 alatt: MJSZ – ellenőrizés, lezárás, jelzálog bejegyzést, behajtás</a:t>
            </a:r>
          </a:p>
          <a:p>
            <a:r>
              <a:rPr lang="hu-HU" dirty="0" smtClean="0"/>
              <a:t>Hivatásos</a:t>
            </a:r>
          </a:p>
          <a:p>
            <a:pPr lvl="1"/>
            <a:r>
              <a:rPr lang="hu-HU" dirty="0" smtClean="0"/>
              <a:t>300 felett: EMMI </a:t>
            </a:r>
            <a:r>
              <a:rPr lang="hu-HU" dirty="0"/>
              <a:t>– ellenőrzés, lezárás, </a:t>
            </a:r>
            <a:r>
              <a:rPr lang="hu-HU" dirty="0" smtClean="0"/>
              <a:t>jelzálog bejegyzés, </a:t>
            </a:r>
            <a:r>
              <a:rPr lang="hu-HU" dirty="0"/>
              <a:t>behajtás</a:t>
            </a:r>
            <a:endParaRPr lang="hu-HU" dirty="0" smtClean="0"/>
          </a:p>
          <a:p>
            <a:pPr lvl="1"/>
            <a:r>
              <a:rPr lang="hu-HU" dirty="0" smtClean="0"/>
              <a:t>300 alatt: </a:t>
            </a:r>
            <a:r>
              <a:rPr lang="hu-HU" dirty="0"/>
              <a:t>MJSZ </a:t>
            </a:r>
            <a:r>
              <a:rPr lang="hu-HU" dirty="0" smtClean="0"/>
              <a:t>– ellenőrizés, </a:t>
            </a:r>
            <a:r>
              <a:rPr lang="hu-HU" dirty="0"/>
              <a:t>EMMI </a:t>
            </a:r>
            <a:r>
              <a:rPr lang="hu-HU" dirty="0" smtClean="0"/>
              <a:t>– lezárás, jelzálogjog bejegyzés, behajtás</a:t>
            </a:r>
            <a:endParaRPr lang="hu-HU" dirty="0"/>
          </a:p>
        </p:txBody>
      </p:sp>
      <p:pic>
        <p:nvPicPr>
          <p:cNvPr id="6" name="Tartalom hely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030" y="0"/>
            <a:ext cx="1397970" cy="76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228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84311" y="506628"/>
            <a:ext cx="10018713" cy="580768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Közvetítők I.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1484310" y="1248032"/>
            <a:ext cx="10018713" cy="5202195"/>
          </a:xfrm>
        </p:spPr>
        <p:txBody>
          <a:bodyPr>
            <a:normAutofit/>
          </a:bodyPr>
          <a:lstStyle/>
          <a:p>
            <a:r>
              <a:rPr lang="hu-HU" dirty="0" smtClean="0"/>
              <a:t>2019–2020-as támogatási időszaktól</a:t>
            </a:r>
            <a:endParaRPr lang="hu-HU" b="1" dirty="0" smtClean="0"/>
          </a:p>
          <a:p>
            <a:pPr lvl="0" algn="just"/>
            <a:r>
              <a:rPr lang="hu-HU" b="1" dirty="0" smtClean="0"/>
              <a:t>Közvetítő </a:t>
            </a:r>
            <a:r>
              <a:rPr lang="hu-HU" b="1" dirty="0"/>
              <a:t>eljárását </a:t>
            </a:r>
            <a:r>
              <a:rPr lang="hu-HU" b="1" u="sng" dirty="0"/>
              <a:t>igénybe venni</a:t>
            </a:r>
            <a:r>
              <a:rPr lang="hu-HU" b="1" dirty="0"/>
              <a:t>, közvetítői tevékenység ellenértékét elszámolni </a:t>
            </a:r>
            <a:r>
              <a:rPr lang="hu-HU" b="1" u="sng" dirty="0"/>
              <a:t>nem </a:t>
            </a:r>
            <a:r>
              <a:rPr lang="hu-HU" b="1" u="sng" dirty="0" smtClean="0"/>
              <a:t>lehet</a:t>
            </a:r>
            <a:r>
              <a:rPr lang="hu-HU" b="1" dirty="0" smtClean="0"/>
              <a:t>! </a:t>
            </a:r>
            <a:endParaRPr lang="hu-HU" b="1" dirty="0"/>
          </a:p>
          <a:p>
            <a:pPr lvl="0"/>
            <a:r>
              <a:rPr lang="hu-HU" dirty="0"/>
              <a:t>A </a:t>
            </a:r>
            <a:r>
              <a:rPr lang="hu-HU" dirty="0" smtClean="0"/>
              <a:t>közvetítő: </a:t>
            </a:r>
          </a:p>
          <a:p>
            <a:pPr lvl="1"/>
            <a:r>
              <a:rPr lang="hu-HU" dirty="0" smtClean="0"/>
              <a:t>természetes</a:t>
            </a:r>
            <a:r>
              <a:rPr lang="hu-HU" dirty="0"/>
              <a:t>, vagy jogi </a:t>
            </a:r>
            <a:r>
              <a:rPr lang="hu-HU" dirty="0" smtClean="0"/>
              <a:t>személy</a:t>
            </a:r>
          </a:p>
          <a:p>
            <a:pPr lvl="1"/>
            <a:r>
              <a:rPr lang="hu-HU" dirty="0" smtClean="0"/>
              <a:t>pénzbeli </a:t>
            </a:r>
            <a:r>
              <a:rPr lang="hu-HU" dirty="0"/>
              <a:t>ellenszolgáltatás </a:t>
            </a:r>
            <a:r>
              <a:rPr lang="hu-HU" dirty="0" smtClean="0"/>
              <a:t>anyagi </a:t>
            </a:r>
            <a:r>
              <a:rPr lang="hu-HU" dirty="0"/>
              <a:t>előny megszerzése érdekében </a:t>
            </a:r>
            <a:endParaRPr lang="hu-HU" dirty="0" smtClean="0"/>
          </a:p>
          <a:p>
            <a:pPr lvl="1"/>
            <a:r>
              <a:rPr lang="hu-HU" dirty="0" smtClean="0"/>
              <a:t>támogatás </a:t>
            </a:r>
            <a:r>
              <a:rPr lang="hu-HU" dirty="0"/>
              <a:t>igénybevételére jogosult szervezet és a támogató közötti, </a:t>
            </a:r>
            <a:endParaRPr lang="hu-HU" dirty="0" smtClean="0"/>
          </a:p>
          <a:p>
            <a:pPr lvl="1"/>
            <a:r>
              <a:rPr lang="hu-HU" dirty="0" smtClean="0"/>
              <a:t>támogatási </a:t>
            </a:r>
            <a:r>
              <a:rPr lang="hu-HU" dirty="0"/>
              <a:t>szándéknyilatkozat </a:t>
            </a:r>
            <a:r>
              <a:rPr lang="hu-HU" dirty="0" smtClean="0"/>
              <a:t>megkötését </a:t>
            </a:r>
            <a:r>
              <a:rPr lang="hu-HU" dirty="0"/>
              <a:t>segíti elő, </a:t>
            </a:r>
            <a:r>
              <a:rPr lang="hu-HU" dirty="0" smtClean="0"/>
              <a:t>közreműködik</a:t>
            </a:r>
            <a:r>
              <a:rPr lang="hu-HU" dirty="0"/>
              <a:t>. </a:t>
            </a:r>
          </a:p>
        </p:txBody>
      </p:sp>
      <p:pic>
        <p:nvPicPr>
          <p:cNvPr id="6" name="Tartalom hely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030" y="0"/>
            <a:ext cx="1397970" cy="76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555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84311" y="506628"/>
            <a:ext cx="10018713" cy="580768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Közvetítők II.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1484310" y="1248032"/>
            <a:ext cx="10018713" cy="5202195"/>
          </a:xfrm>
        </p:spPr>
        <p:txBody>
          <a:bodyPr>
            <a:normAutofit/>
          </a:bodyPr>
          <a:lstStyle/>
          <a:p>
            <a:pPr lvl="0" algn="just"/>
            <a:r>
              <a:rPr lang="hu-HU" b="1" dirty="0" smtClean="0"/>
              <a:t>Közreműködő </a:t>
            </a:r>
            <a:r>
              <a:rPr lang="hu-HU" b="1" dirty="0"/>
              <a:t>tevékenysége sem irányulhat a támogatók felkutatására, </a:t>
            </a:r>
            <a:r>
              <a:rPr lang="hu-HU" b="1" dirty="0" smtClean="0"/>
              <a:t>közvetítésére! </a:t>
            </a:r>
          </a:p>
          <a:p>
            <a:pPr lvl="0" algn="just"/>
            <a:endParaRPr lang="hu-HU" b="1" dirty="0"/>
          </a:p>
          <a:p>
            <a:pPr lvl="0" algn="just"/>
            <a:r>
              <a:rPr lang="hu-HU" dirty="0"/>
              <a:t>M</a:t>
            </a:r>
            <a:r>
              <a:rPr lang="hu-HU" dirty="0" smtClean="0"/>
              <a:t>egállapítása </a:t>
            </a:r>
            <a:r>
              <a:rPr lang="hu-HU" dirty="0"/>
              <a:t>esetén az ellenőrző szervezet </a:t>
            </a:r>
          </a:p>
          <a:p>
            <a:pPr lvl="1" algn="just"/>
            <a:r>
              <a:rPr lang="hu-HU" dirty="0"/>
              <a:t>a támogató és a közvetítő tekintetében kezdeményezheti </a:t>
            </a:r>
            <a:r>
              <a:rPr lang="hu-HU" dirty="0" smtClean="0"/>
              <a:t>a </a:t>
            </a:r>
            <a:r>
              <a:rPr lang="hu-HU" dirty="0" err="1" smtClean="0"/>
              <a:t>NAV-nál</a:t>
            </a:r>
            <a:r>
              <a:rPr lang="hu-HU" dirty="0" smtClean="0"/>
              <a:t> tételes </a:t>
            </a:r>
            <a:r>
              <a:rPr lang="hu-HU" dirty="0"/>
              <a:t>adóellenőrzés lefolytatását, továbbá a támogatót kizárja, </a:t>
            </a:r>
          </a:p>
          <a:p>
            <a:pPr lvl="1" algn="just"/>
            <a:r>
              <a:rPr lang="hu-HU" dirty="0"/>
              <a:t>a támogatott szervezetet </a:t>
            </a:r>
            <a:r>
              <a:rPr lang="hu-HU" dirty="0" smtClean="0"/>
              <a:t>pedig </a:t>
            </a:r>
            <a:r>
              <a:rPr lang="hu-HU" dirty="0"/>
              <a:t>kizárhatja a </a:t>
            </a:r>
            <a:r>
              <a:rPr lang="hu-HU" dirty="0" err="1" smtClean="0"/>
              <a:t>TAO-ból</a:t>
            </a:r>
            <a:endParaRPr lang="hu-HU" dirty="0"/>
          </a:p>
        </p:txBody>
      </p:sp>
      <p:pic>
        <p:nvPicPr>
          <p:cNvPr id="6" name="Tartalom hely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030" y="0"/>
            <a:ext cx="1397970" cy="76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385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180070"/>
          </a:xfrm>
        </p:spPr>
        <p:txBody>
          <a:bodyPr>
            <a:normAutofit fontScale="90000"/>
          </a:bodyPr>
          <a:lstStyle/>
          <a:p>
            <a:r>
              <a:rPr lang="hu-HU" dirty="0"/>
              <a:t>Kiegészítő sportfejlesztési támogatás elszámolása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1484311" y="2038865"/>
            <a:ext cx="10018713" cy="4522573"/>
          </a:xfrm>
        </p:spPr>
        <p:txBody>
          <a:bodyPr>
            <a:normAutofit/>
          </a:bodyPr>
          <a:lstStyle/>
          <a:p>
            <a:pPr lvl="0" algn="just"/>
            <a:r>
              <a:rPr lang="hu-HU" b="1" dirty="0"/>
              <a:t>E</a:t>
            </a:r>
            <a:r>
              <a:rPr lang="hu-HU" b="1" dirty="0" smtClean="0"/>
              <a:t>lső </a:t>
            </a:r>
            <a:r>
              <a:rPr lang="hu-HU" b="1" dirty="0"/>
              <a:t>alkalommal a 2019–2020-as támogatási időszaktól</a:t>
            </a:r>
          </a:p>
          <a:p>
            <a:pPr lvl="0" algn="just"/>
            <a:r>
              <a:rPr lang="hu-HU" dirty="0"/>
              <a:t>V</a:t>
            </a:r>
            <a:r>
              <a:rPr lang="hu-HU" dirty="0" smtClean="0"/>
              <a:t>égső </a:t>
            </a:r>
            <a:r>
              <a:rPr lang="hu-HU" dirty="0"/>
              <a:t>felhasználója a Rendeletben foglaltak szerint köteles elszámolni. </a:t>
            </a:r>
          </a:p>
          <a:p>
            <a:pPr algn="just"/>
            <a:r>
              <a:rPr lang="hu-HU" dirty="0"/>
              <a:t>Amennyiben a végső felhasználó nem támogatott szervezet, akkor a kiegészítő sportfejlesztési támogatással az állami sport célú támogatások felhasználásáról és elosztásáról szóló 474/2016. (XII. 27.) Korm. rendelet szerint kell elszámolnia</a:t>
            </a:r>
            <a:r>
              <a:rPr lang="hu-HU" dirty="0" smtClean="0"/>
              <a:t>.</a:t>
            </a:r>
          </a:p>
          <a:p>
            <a:pPr algn="just"/>
            <a:r>
              <a:rPr lang="hu-HU" b="1" dirty="0" smtClean="0"/>
              <a:t>Eljárás menete folyamatban!</a:t>
            </a:r>
            <a:endParaRPr lang="hu-HU" b="1" dirty="0"/>
          </a:p>
          <a:p>
            <a:endParaRPr lang="hu-HU" dirty="0"/>
          </a:p>
        </p:txBody>
      </p:sp>
      <p:pic>
        <p:nvPicPr>
          <p:cNvPr id="6" name="Tartalom hely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030" y="0"/>
            <a:ext cx="1397970" cy="76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630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982361"/>
          </a:xfrm>
        </p:spPr>
        <p:txBody>
          <a:bodyPr>
            <a:normAutofit/>
          </a:bodyPr>
          <a:lstStyle/>
          <a:p>
            <a:r>
              <a:rPr lang="hu-HU" dirty="0"/>
              <a:t>Üzemeltetés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1484311" y="1353066"/>
            <a:ext cx="10018713" cy="4528749"/>
          </a:xfrm>
        </p:spPr>
        <p:txBody>
          <a:bodyPr>
            <a:normAutofit/>
          </a:bodyPr>
          <a:lstStyle/>
          <a:p>
            <a:pPr algn="just"/>
            <a:r>
              <a:rPr lang="hu-HU" dirty="0" smtClean="0"/>
              <a:t>Sportcélú ingatlan üzemeltetése új jogcím a 2020-2021-as </a:t>
            </a:r>
            <a:r>
              <a:rPr lang="hu-HU" dirty="0"/>
              <a:t>támogatási időszaktól </a:t>
            </a:r>
            <a:endParaRPr lang="hu-HU" dirty="0" smtClean="0"/>
          </a:p>
          <a:p>
            <a:pPr algn="just"/>
            <a:r>
              <a:rPr lang="hu-HU" dirty="0"/>
              <a:t>Saját tulajdonban lévő, vagy a tulajdonos által kizárólagos használatba adott sportcélú </a:t>
            </a:r>
            <a:r>
              <a:rPr lang="hu-HU" dirty="0" smtClean="0"/>
              <a:t>ingatlanok</a:t>
            </a:r>
          </a:p>
          <a:p>
            <a:pPr algn="just"/>
            <a:r>
              <a:rPr lang="hu-HU" dirty="0" smtClean="0"/>
              <a:t>Támogatási </a:t>
            </a:r>
            <a:r>
              <a:rPr lang="hu-HU" dirty="0"/>
              <a:t>intenzitás </a:t>
            </a:r>
            <a:r>
              <a:rPr lang="hu-HU" dirty="0" smtClean="0"/>
              <a:t>80%, de legfeljebb </a:t>
            </a:r>
            <a:r>
              <a:rPr lang="hu-HU" dirty="0"/>
              <a:t>sportcélú ingatlanonként és támogatási időszakonként 600 millió </a:t>
            </a:r>
            <a:r>
              <a:rPr lang="hu-HU" dirty="0" smtClean="0"/>
              <a:t>forint*</a:t>
            </a:r>
          </a:p>
        </p:txBody>
      </p:sp>
      <p:pic>
        <p:nvPicPr>
          <p:cNvPr id="6" name="Tartalom hely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030" y="0"/>
            <a:ext cx="1397970" cy="76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544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84311" y="469558"/>
            <a:ext cx="10018713" cy="543696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Támogatási összeg növelése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1484310" y="1448819"/>
            <a:ext cx="10018713" cy="498905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u-HU" b="1" dirty="0" smtClean="0"/>
              <a:t>Egy alkalommal</a:t>
            </a:r>
            <a:r>
              <a:rPr lang="hu-HU" dirty="0" smtClean="0"/>
              <a:t>, kérelemre</a:t>
            </a:r>
          </a:p>
          <a:p>
            <a:pPr algn="just"/>
            <a:r>
              <a:rPr lang="hu-HU" dirty="0" smtClean="0"/>
              <a:t>Kizárólag </a:t>
            </a:r>
            <a:r>
              <a:rPr lang="hu-HU" dirty="0"/>
              <a:t>a </a:t>
            </a:r>
            <a:r>
              <a:rPr lang="hu-HU" dirty="0" smtClean="0"/>
              <a:t>beruházással</a:t>
            </a:r>
            <a:r>
              <a:rPr lang="hu-HU" dirty="0"/>
              <a:t>, felújítással összefüggő támogatás összegének </a:t>
            </a:r>
            <a:r>
              <a:rPr lang="hu-HU" dirty="0" smtClean="0"/>
              <a:t>növelésére</a:t>
            </a:r>
          </a:p>
          <a:p>
            <a:pPr marL="0" indent="0" algn="just">
              <a:buNone/>
            </a:pPr>
            <a:r>
              <a:rPr lang="hu-HU" dirty="0" smtClean="0"/>
              <a:t>	A) </a:t>
            </a:r>
            <a:r>
              <a:rPr lang="hu-HU" b="1" dirty="0" smtClean="0"/>
              <a:t>műszaki </a:t>
            </a:r>
            <a:r>
              <a:rPr lang="hu-HU" b="1" dirty="0"/>
              <a:t>vagy szakmai </a:t>
            </a:r>
            <a:r>
              <a:rPr lang="hu-HU" b="1" dirty="0" smtClean="0"/>
              <a:t>módosítás </a:t>
            </a:r>
            <a:r>
              <a:rPr lang="hu-HU" dirty="0"/>
              <a:t>szükséges, és </a:t>
            </a:r>
            <a:r>
              <a:rPr lang="hu-HU" dirty="0" smtClean="0"/>
              <a:t>kedvezőbb 	megoldást eredményez, vagy</a:t>
            </a:r>
            <a:endParaRPr lang="hu-HU" dirty="0"/>
          </a:p>
          <a:p>
            <a:pPr marL="0" indent="0" algn="just">
              <a:buNone/>
            </a:pPr>
            <a:r>
              <a:rPr lang="hu-HU" dirty="0" smtClean="0"/>
              <a:t>	B) a jóváhagyásakor </a:t>
            </a:r>
            <a:r>
              <a:rPr lang="hu-HU" dirty="0"/>
              <a:t>ismert </a:t>
            </a:r>
            <a:r>
              <a:rPr lang="hu-HU" b="1" dirty="0"/>
              <a:t>piaci árak megnövekedése </a:t>
            </a:r>
            <a:r>
              <a:rPr lang="hu-HU" dirty="0"/>
              <a:t>miatt </a:t>
            </a:r>
            <a:endParaRPr lang="hu-HU" dirty="0" smtClean="0"/>
          </a:p>
          <a:p>
            <a:pPr algn="just"/>
            <a:r>
              <a:rPr lang="hu-HU" dirty="0" smtClean="0"/>
              <a:t>Költségnövekmény </a:t>
            </a:r>
            <a:r>
              <a:rPr lang="hu-HU" b="1" dirty="0" smtClean="0"/>
              <a:t>15% alatt</a:t>
            </a:r>
            <a:r>
              <a:rPr lang="hu-HU" dirty="0" smtClean="0"/>
              <a:t>: a </a:t>
            </a:r>
            <a:r>
              <a:rPr lang="hu-HU" dirty="0"/>
              <a:t>támogatott szervezetnek kell </a:t>
            </a:r>
            <a:r>
              <a:rPr lang="hu-HU" dirty="0" smtClean="0"/>
              <a:t>alátámasztania, indokolt </a:t>
            </a:r>
            <a:r>
              <a:rPr lang="hu-HU" dirty="0"/>
              <a:t>esetben </a:t>
            </a:r>
            <a:r>
              <a:rPr lang="hu-HU" dirty="0" smtClean="0"/>
              <a:t>elrendelhető az </a:t>
            </a:r>
            <a:r>
              <a:rPr lang="hu-HU" dirty="0"/>
              <a:t>igazságügyi szakértő </a:t>
            </a:r>
            <a:endParaRPr lang="hu-HU" dirty="0" smtClean="0"/>
          </a:p>
          <a:p>
            <a:pPr algn="just"/>
            <a:r>
              <a:rPr lang="hu-HU" dirty="0" smtClean="0"/>
              <a:t>Költségnövekmény </a:t>
            </a:r>
            <a:r>
              <a:rPr lang="hu-HU" b="1" dirty="0" smtClean="0"/>
              <a:t>15% vagy felette</a:t>
            </a:r>
            <a:r>
              <a:rPr lang="hu-HU" dirty="0" smtClean="0"/>
              <a:t>: igazságügyi </a:t>
            </a:r>
            <a:r>
              <a:rPr lang="hu-HU" dirty="0"/>
              <a:t>szakértő </a:t>
            </a:r>
            <a:r>
              <a:rPr lang="hu-HU" dirty="0" smtClean="0"/>
              <a:t>kötelező! </a:t>
            </a:r>
          </a:p>
          <a:p>
            <a:pPr algn="just"/>
            <a:r>
              <a:rPr lang="hu-HU" dirty="0" smtClean="0"/>
              <a:t>Az </a:t>
            </a:r>
            <a:r>
              <a:rPr lang="hu-HU" b="1" dirty="0"/>
              <a:t>igazságügyi szakértő </a:t>
            </a:r>
            <a:r>
              <a:rPr lang="hu-HU" dirty="0" smtClean="0"/>
              <a:t>kirendeléséről MJSZ gondoskodik a sportszervezet költségén </a:t>
            </a:r>
          </a:p>
          <a:p>
            <a:pPr algn="just"/>
            <a:r>
              <a:rPr lang="hu-HU" dirty="0" smtClean="0"/>
              <a:t>Beleszámít a keretösszegbe</a:t>
            </a:r>
            <a:endParaRPr lang="hu-HU" dirty="0"/>
          </a:p>
          <a:p>
            <a:endParaRPr lang="hu-HU" dirty="0"/>
          </a:p>
        </p:txBody>
      </p:sp>
      <p:pic>
        <p:nvPicPr>
          <p:cNvPr id="6" name="Tartalom hely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030" y="0"/>
            <a:ext cx="1397970" cy="76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558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is">
  <a:themeElements>
    <a:clrScheme name="Parallaxis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1. egyéni séma">
      <a:majorFont>
        <a:latin typeface="PF DinText Pro Thin "/>
        <a:ea typeface=""/>
        <a:cs typeface=""/>
      </a:majorFont>
      <a:minorFont>
        <a:latin typeface="PF DinText Pro"/>
        <a:ea typeface=""/>
        <a:cs typeface=""/>
      </a:minorFont>
    </a:fontScheme>
    <a:fmtScheme name="Parallaxi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1436</TotalTime>
  <Words>427</Words>
  <Application>Microsoft Office PowerPoint</Application>
  <PresentationFormat>Szélesvásznú</PresentationFormat>
  <Paragraphs>66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8" baseType="lpstr">
      <vt:lpstr>Arial</vt:lpstr>
      <vt:lpstr>Calibri</vt:lpstr>
      <vt:lpstr>PF DinText Pro</vt:lpstr>
      <vt:lpstr>PF DinText Pro Thin </vt:lpstr>
      <vt:lpstr>Parallaxis</vt:lpstr>
      <vt:lpstr>Tao jogszabályok és változások</vt:lpstr>
      <vt:lpstr>Sportolók jogviszonya</vt:lpstr>
      <vt:lpstr>Keretösszeg</vt:lpstr>
      <vt:lpstr>Ellenőrzési hatáskörök</vt:lpstr>
      <vt:lpstr>Közvetítők I.</vt:lpstr>
      <vt:lpstr>Közvetítők II.</vt:lpstr>
      <vt:lpstr>Kiegészítő sportfejlesztési támogatás elszámolása</vt:lpstr>
      <vt:lpstr>Üzemeltetés</vt:lpstr>
      <vt:lpstr>Támogatási összeg növelése</vt:lpstr>
      <vt:lpstr>Beruházás 100%-os intenzitással</vt:lpstr>
      <vt:lpstr>Feltöltési kötelezettség és adóelőleg</vt:lpstr>
      <vt:lpstr>Egyebek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Tordai Dániel</dc:creator>
  <cp:lastModifiedBy>Dr. Csanádi Adrienn</cp:lastModifiedBy>
  <cp:revision>21</cp:revision>
  <cp:lastPrinted>2019-09-18T13:46:53Z</cp:lastPrinted>
  <dcterms:created xsi:type="dcterms:W3CDTF">2016-11-21T15:29:11Z</dcterms:created>
  <dcterms:modified xsi:type="dcterms:W3CDTF">2019-09-19T06:29:00Z</dcterms:modified>
</cp:coreProperties>
</file>