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3" r:id="rId5"/>
    <p:sldId id="259" r:id="rId6"/>
    <p:sldId id="268" r:id="rId7"/>
    <p:sldId id="265" r:id="rId8"/>
    <p:sldId id="269" r:id="rId9"/>
    <p:sldId id="266" r:id="rId10"/>
    <p:sldId id="267" r:id="rId11"/>
  </p:sldIdLst>
  <p:sldSz cx="12192000" cy="6858000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9A479F-F156-4EC8-B7D9-74B5166817D7}" type="datetimeFigureOut">
              <a:rPr lang="hu-HU" smtClean="0"/>
              <a:t>2017. 02. 28.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46F57-4076-44AF-8CBA-379CFB9413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2496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46F57-4076-44AF-8CBA-379CFB94130F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7200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9AD93-E0A6-4977-9830-E5BDEA438325}" type="datetime1">
              <a:rPr lang="hu-HU" smtClean="0"/>
              <a:t>2017. 02. 28.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A673-3045-49A0-9772-812732D6C2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6395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8978-27F9-435C-AA73-1D302E71A667}" type="datetime1">
              <a:rPr lang="hu-HU" smtClean="0"/>
              <a:t>2017. 02. 28.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A673-3045-49A0-9772-812732D6C2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4196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63CC-10C1-48CD-8660-0858236C97F2}" type="datetime1">
              <a:rPr lang="hu-HU" smtClean="0"/>
              <a:t>2017. 02. 28.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A673-3045-49A0-9772-812732D6C2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751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46735-F15E-4B62-8D5C-C3719EB712AE}" type="datetime1">
              <a:rPr lang="hu-HU" smtClean="0"/>
              <a:t>2017. 02. 28.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A673-3045-49A0-9772-812732D6C2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4530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2A55C-0ADD-4DD5-A046-F77D87BAAFEA}" type="datetime1">
              <a:rPr lang="hu-HU" smtClean="0"/>
              <a:t>2017. 02. 28.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A673-3045-49A0-9772-812732D6C2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308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87C5-573C-4D54-8CD9-D2A8C3825830}" type="datetime1">
              <a:rPr lang="hu-HU" smtClean="0"/>
              <a:t>2017. 02. 28.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A673-3045-49A0-9772-812732D6C2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2061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3420-2AE3-4725-9964-BCA31B316F7C}" type="datetime1">
              <a:rPr lang="hu-HU" smtClean="0"/>
              <a:t>2017. 02. 28.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A673-3045-49A0-9772-812732D6C2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991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4EBB-43CF-453F-B450-89DA6B6727B3}" type="datetime1">
              <a:rPr lang="hu-HU" smtClean="0"/>
              <a:t>2017. 02. 28.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A673-3045-49A0-9772-812732D6C2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0334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A309-8910-4AB1-A586-778E98AABB44}" type="datetime1">
              <a:rPr lang="hu-HU" smtClean="0"/>
              <a:t>2017. 02. 28.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A673-3045-49A0-9772-812732D6C2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6416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E214-28EF-4944-B187-45F22E66EDE7}" type="datetime1">
              <a:rPr lang="hu-HU" smtClean="0"/>
              <a:t>2017. 02. 28.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A673-3045-49A0-9772-812732D6C2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89830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33834-F28A-40D8-ABE4-874ED1D47F35}" type="datetime1">
              <a:rPr lang="hu-HU" smtClean="0"/>
              <a:t>2017. 02. 28.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A673-3045-49A0-9772-812732D6C2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2745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AE92B-A1CD-42E9-B291-8C127A1C05AD}" type="datetime1">
              <a:rPr lang="hu-HU" smtClean="0"/>
              <a:t>2017. 02. 28.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7A673-3045-49A0-9772-812732D6C2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602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64380"/>
          </a:xfrm>
        </p:spPr>
        <p:txBody>
          <a:bodyPr/>
          <a:lstStyle/>
          <a:p>
            <a:r>
              <a:rPr lang="hu-HU" dirty="0" smtClean="0"/>
              <a:t>Tagság – Versenyzők – Tao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056709"/>
            <a:ext cx="9144000" cy="3657599"/>
          </a:xfrm>
        </p:spPr>
        <p:txBody>
          <a:bodyPr>
            <a:normAutofit lnSpcReduction="10000"/>
          </a:bodyPr>
          <a:lstStyle/>
          <a:p>
            <a:r>
              <a:rPr lang="hu-HU" sz="3600" dirty="0" smtClean="0"/>
              <a:t>Egyesületekkel kapcsolatos szabályozás a Tao támogatási rendszer tükrében</a:t>
            </a:r>
          </a:p>
          <a:p>
            <a:endParaRPr lang="hu-HU" sz="1800" dirty="0"/>
          </a:p>
          <a:p>
            <a:endParaRPr lang="hu-HU" sz="1800" dirty="0"/>
          </a:p>
          <a:p>
            <a:endParaRPr lang="hu-HU" sz="1800" dirty="0" smtClean="0"/>
          </a:p>
          <a:p>
            <a:endParaRPr lang="hu-HU" sz="1800" dirty="0"/>
          </a:p>
          <a:p>
            <a:endParaRPr lang="hu-HU" sz="1800" dirty="0" smtClean="0"/>
          </a:p>
          <a:p>
            <a:r>
              <a:rPr lang="hu-HU" sz="1800" dirty="0" smtClean="0"/>
              <a:t>Készítette</a:t>
            </a:r>
            <a:r>
              <a:rPr lang="hu-HU" sz="1800" dirty="0"/>
              <a:t>: dr. Csanádi Adrienn</a:t>
            </a:r>
          </a:p>
          <a:p>
            <a:r>
              <a:rPr lang="hu-HU" sz="1800" dirty="0"/>
              <a:t>2017. március 01.</a:t>
            </a:r>
          </a:p>
        </p:txBody>
      </p:sp>
      <p:pic>
        <p:nvPicPr>
          <p:cNvPr id="5" name="Picture 21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4" r="60932"/>
          <a:stretch/>
        </p:blipFill>
        <p:spPr bwMode="auto">
          <a:xfrm>
            <a:off x="5276850" y="4063183"/>
            <a:ext cx="1638300" cy="16446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A673-3045-49A0-9772-812732D6C217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905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u-HU" sz="4800" dirty="0" smtClean="0"/>
          </a:p>
          <a:p>
            <a:pPr marL="0" indent="0" algn="ctr">
              <a:buNone/>
            </a:pPr>
            <a:endParaRPr lang="hu-HU" sz="4800" dirty="0" smtClean="0"/>
          </a:p>
          <a:p>
            <a:pPr marL="0" indent="0" algn="ctr">
              <a:buNone/>
            </a:pPr>
            <a:r>
              <a:rPr lang="hu-HU" sz="4800" dirty="0" smtClean="0"/>
              <a:t>Köszönjük a szíves figyelmüket!</a:t>
            </a:r>
            <a:endParaRPr lang="hu-HU" sz="4800" dirty="0"/>
          </a:p>
        </p:txBody>
      </p:sp>
      <p:pic>
        <p:nvPicPr>
          <p:cNvPr id="4" name="Picture 21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4" r="60932"/>
          <a:stretch/>
        </p:blipFill>
        <p:spPr bwMode="auto">
          <a:xfrm>
            <a:off x="9715500" y="205581"/>
            <a:ext cx="1638300" cy="16446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A673-3045-49A0-9772-812732D6C217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051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u="sng" dirty="0"/>
              <a:t>1</a:t>
            </a:r>
            <a:r>
              <a:rPr lang="hu-HU" sz="3600" b="1" u="sng" dirty="0" smtClean="0"/>
              <a:t>. Tao rendelkezések–107/2011(VI.30.)Korm.rend.</a:t>
            </a:r>
            <a:endParaRPr lang="hu-HU" sz="3600" b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>
            <a:normAutofit/>
          </a:bodyPr>
          <a:lstStyle/>
          <a:p>
            <a:pPr algn="just"/>
            <a:r>
              <a:rPr lang="hu-HU" dirty="0"/>
              <a:t>utánpótlás-nevelési feladatok ellátásának támogatása: a sportág utánpótlás-korú versenyzőinek kiválasztásával, felkészítésével, képzésével, edzőtáboroztatásával és versenyeztetésével összefüggő költségek, kiadások – 2.§ (1) bek. 11. pont</a:t>
            </a:r>
          </a:p>
          <a:p>
            <a:pPr algn="just"/>
            <a:r>
              <a:rPr lang="hu-HU" dirty="0"/>
              <a:t>utánpótlás-fejlesztési programban részt vevő utánpótlás-korú versenyzőnként max.1.000.000 Ft – 2.§ (3) bek.</a:t>
            </a:r>
          </a:p>
          <a:p>
            <a:pPr algn="just"/>
            <a:r>
              <a:rPr lang="hu-HU" b="1" dirty="0"/>
              <a:t>utánpótlás-korú versenyző: </a:t>
            </a:r>
            <a:r>
              <a:rPr lang="hu-HU" dirty="0"/>
              <a:t>a látvány-csapatsportága korosztályos versenyrendszerre (bajnokságra) vonatkozó versenyszabályzatában a versenyen, mérkőzésen való részvételre jogosult versenyző – 2.§ (1) bek. 10. pont</a:t>
            </a:r>
          </a:p>
        </p:txBody>
      </p:sp>
      <p:pic>
        <p:nvPicPr>
          <p:cNvPr id="4" name="Picture 21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4" r="60932"/>
          <a:stretch/>
        </p:blipFill>
        <p:spPr bwMode="auto">
          <a:xfrm>
            <a:off x="9715500" y="205581"/>
            <a:ext cx="1638300" cy="16446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A673-3045-49A0-9772-812732D6C217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424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u="sng" dirty="0"/>
              <a:t>2. </a:t>
            </a:r>
            <a:r>
              <a:rPr lang="hu-HU" sz="3600" b="1" u="sng" dirty="0" smtClean="0"/>
              <a:t>Sporttörvény</a:t>
            </a:r>
            <a:endParaRPr lang="hu-HU" sz="3600" b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4809"/>
          </a:xfrm>
        </p:spPr>
        <p:txBody>
          <a:bodyPr>
            <a:normAutofit/>
          </a:bodyPr>
          <a:lstStyle/>
          <a:p>
            <a:pPr algn="just"/>
            <a:r>
              <a:rPr lang="hu-HU" b="1" dirty="0"/>
              <a:t>V</a:t>
            </a:r>
            <a:r>
              <a:rPr lang="hu-HU" b="1" dirty="0" smtClean="0"/>
              <a:t>ersenyző fogalma: </a:t>
            </a:r>
            <a:r>
              <a:rPr lang="hu-HU" dirty="0" smtClean="0"/>
              <a:t>az </a:t>
            </a:r>
            <a:r>
              <a:rPr lang="hu-HU" dirty="0"/>
              <a:t>a természetes személy, aki a sportszövetség által kiírt, szervezett vagy engedélyezett versenyeken, vagy versenyrendszerben vesz </a:t>
            </a:r>
            <a:r>
              <a:rPr lang="hu-HU" dirty="0" smtClean="0"/>
              <a:t>részt</a:t>
            </a:r>
            <a:r>
              <a:rPr lang="hu-HU" dirty="0"/>
              <a:t>;</a:t>
            </a:r>
            <a:r>
              <a:rPr lang="hu-HU" dirty="0" smtClean="0"/>
              <a:t> amatőr</a:t>
            </a:r>
            <a:r>
              <a:rPr lang="hu-HU" dirty="0"/>
              <a:t>, vagy hivatásos </a:t>
            </a:r>
            <a:r>
              <a:rPr lang="hu-HU" dirty="0" smtClean="0"/>
              <a:t>sportoló. – Stv. 1.§ (3) bek.</a:t>
            </a:r>
          </a:p>
          <a:p>
            <a:pPr algn="just"/>
            <a:r>
              <a:rPr lang="hu-HU" dirty="0" smtClean="0"/>
              <a:t>Amatőr sportoló: </a:t>
            </a:r>
          </a:p>
          <a:p>
            <a:pPr lvl="1" algn="just"/>
            <a:r>
              <a:rPr lang="hu-HU" sz="2800" b="1" dirty="0"/>
              <a:t>s</a:t>
            </a:r>
            <a:r>
              <a:rPr lang="hu-HU" sz="2800" b="1" dirty="0" smtClean="0"/>
              <a:t>portegyesület keretében </a:t>
            </a:r>
            <a:r>
              <a:rPr lang="hu-HU" sz="2800" b="1" dirty="0"/>
              <a:t>tagként, </a:t>
            </a:r>
            <a:r>
              <a:rPr lang="hu-HU" sz="2800" b="1" dirty="0" smtClean="0"/>
              <a:t>vagy sportszerződés alapján</a:t>
            </a:r>
            <a:r>
              <a:rPr lang="hu-HU" sz="2800" dirty="0" smtClean="0"/>
              <a:t>,</a:t>
            </a:r>
          </a:p>
          <a:p>
            <a:pPr lvl="1" algn="just"/>
            <a:r>
              <a:rPr lang="hu-HU" sz="2800" dirty="0" smtClean="0"/>
              <a:t>sportvállalkozás és </a:t>
            </a:r>
            <a:r>
              <a:rPr lang="hu-HU" sz="2800" dirty="0"/>
              <a:t>alapítvány </a:t>
            </a:r>
            <a:r>
              <a:rPr lang="hu-HU" sz="2800" dirty="0" smtClean="0"/>
              <a:t>keretében sportszerződés alapján, </a:t>
            </a:r>
          </a:p>
          <a:p>
            <a:pPr lvl="1" algn="just"/>
            <a:r>
              <a:rPr lang="hu-HU" sz="2800" dirty="0"/>
              <a:t>k</a:t>
            </a:r>
            <a:r>
              <a:rPr lang="hu-HU" sz="2800" dirty="0" smtClean="0"/>
              <a:t>öznevelési </a:t>
            </a:r>
            <a:r>
              <a:rPr lang="hu-HU" sz="2800" dirty="0"/>
              <a:t>típusú </a:t>
            </a:r>
            <a:r>
              <a:rPr lang="hu-HU" sz="2800" dirty="0" smtClean="0"/>
              <a:t>sportiskola tanulójaként tanulói jogviszony alapján</a:t>
            </a:r>
          </a:p>
          <a:p>
            <a:pPr marL="457200" lvl="1" indent="0" algn="just">
              <a:buNone/>
            </a:pPr>
            <a:r>
              <a:rPr lang="hu-HU" sz="2800" dirty="0"/>
              <a:t>s</a:t>
            </a:r>
            <a:r>
              <a:rPr lang="hu-HU" sz="2800" dirty="0" smtClean="0"/>
              <a:t>portolhat – 5.§ (1) bek.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Picture 21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4" r="60932"/>
          <a:stretch/>
        </p:blipFill>
        <p:spPr bwMode="auto">
          <a:xfrm>
            <a:off x="9715500" y="205581"/>
            <a:ext cx="1638300" cy="16446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A673-3045-49A0-9772-812732D6C217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533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u="sng" dirty="0"/>
              <a:t>2. </a:t>
            </a:r>
            <a:r>
              <a:rPr lang="hu-HU" sz="3600" b="1" u="sng" dirty="0" smtClean="0"/>
              <a:t>Sporttörvény</a:t>
            </a:r>
            <a:endParaRPr lang="hu-HU" sz="3600" b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480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</a:pPr>
            <a:r>
              <a:rPr lang="hu-HU" dirty="0"/>
              <a:t>Versenyrendszerben való részvétel: amatőr sportoló a sportszövetség versenyrendszerében csak akkor vehet részt, ha </a:t>
            </a:r>
            <a:r>
              <a:rPr lang="hu-HU" b="1" dirty="0"/>
              <a:t>versenyengedéllyel</a:t>
            </a:r>
            <a:r>
              <a:rPr lang="hu-HU" dirty="0"/>
              <a:t> rendelkezik. </a:t>
            </a:r>
          </a:p>
          <a:p>
            <a:pPr algn="just"/>
            <a:r>
              <a:rPr lang="hu-HU" dirty="0" smtClean="0"/>
              <a:t>A </a:t>
            </a:r>
            <a:r>
              <a:rPr lang="hu-HU" dirty="0"/>
              <a:t>versenyengedélyt az amatőr </a:t>
            </a:r>
            <a:r>
              <a:rPr lang="hu-HU" dirty="0" smtClean="0"/>
              <a:t>sportoló</a:t>
            </a:r>
          </a:p>
          <a:p>
            <a:pPr lvl="1" algn="just"/>
            <a:r>
              <a:rPr lang="hu-HU" sz="2800" b="1" dirty="0" smtClean="0"/>
              <a:t>sportegyesület </a:t>
            </a:r>
            <a:r>
              <a:rPr lang="hu-HU" sz="2800" b="1" dirty="0"/>
              <a:t>tagjaként </a:t>
            </a:r>
            <a:r>
              <a:rPr lang="hu-HU" sz="2800" dirty="0" smtClean="0"/>
              <a:t>vagy</a:t>
            </a:r>
          </a:p>
          <a:p>
            <a:pPr lvl="1" algn="just"/>
            <a:r>
              <a:rPr lang="hu-HU" sz="2800" dirty="0" smtClean="0"/>
              <a:t>a </a:t>
            </a:r>
            <a:r>
              <a:rPr lang="hu-HU" sz="2800" b="1" dirty="0"/>
              <a:t>sportegyesülettel</a:t>
            </a:r>
            <a:r>
              <a:rPr lang="hu-HU" sz="2800" dirty="0"/>
              <a:t>, a sportvállalkozással, a jogi személy nonprofit gazdasági társaságként működő sportiskolával, az utánpótlás-nevelés fejlesztését végző alapítvánnyal </a:t>
            </a:r>
            <a:r>
              <a:rPr lang="hu-HU" sz="2800" b="1" dirty="0"/>
              <a:t>szerződéses jogviszonyban </a:t>
            </a:r>
            <a:r>
              <a:rPr lang="hu-HU" sz="2800" dirty="0"/>
              <a:t>álló személyként </a:t>
            </a:r>
            <a:r>
              <a:rPr lang="hu-HU" sz="2800" dirty="0" smtClean="0"/>
              <a:t>vagy</a:t>
            </a:r>
          </a:p>
          <a:p>
            <a:pPr lvl="1" algn="just"/>
            <a:r>
              <a:rPr lang="hu-HU" sz="2800" dirty="0" smtClean="0"/>
              <a:t>a </a:t>
            </a:r>
            <a:r>
              <a:rPr lang="hu-HU" sz="2800" dirty="0"/>
              <a:t>köznevelési típusú sportiskolával tanulói jogviszonyban álló </a:t>
            </a:r>
            <a:r>
              <a:rPr lang="hu-HU" sz="2800" dirty="0" smtClean="0"/>
              <a:t>személyként</a:t>
            </a:r>
          </a:p>
          <a:p>
            <a:pPr marL="457200" lvl="1" indent="0" algn="just">
              <a:buNone/>
            </a:pPr>
            <a:r>
              <a:rPr lang="hu-HU" sz="2800" dirty="0" smtClean="0"/>
              <a:t>kapja </a:t>
            </a:r>
            <a:r>
              <a:rPr lang="hu-HU" sz="2800" dirty="0"/>
              <a:t>meg</a:t>
            </a:r>
            <a:r>
              <a:rPr lang="hu-HU" sz="2800" dirty="0" smtClean="0"/>
              <a:t>. – 6.§ (1)  </a:t>
            </a:r>
            <a:endParaRPr lang="hu-HU" sz="2800" dirty="0"/>
          </a:p>
          <a:p>
            <a:endParaRPr lang="hu-HU" dirty="0"/>
          </a:p>
        </p:txBody>
      </p:sp>
      <p:pic>
        <p:nvPicPr>
          <p:cNvPr id="4" name="Picture 21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4" r="60932"/>
          <a:stretch/>
        </p:blipFill>
        <p:spPr bwMode="auto">
          <a:xfrm>
            <a:off x="9715500" y="205581"/>
            <a:ext cx="1638300" cy="16446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A673-3045-49A0-9772-812732D6C217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34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u="sng" dirty="0" smtClean="0"/>
              <a:t>3. Polgári Törvénykönyv és Civil törvény</a:t>
            </a:r>
            <a:endParaRPr lang="hu-HU" sz="3600" b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>
            <a:normAutofit/>
          </a:bodyPr>
          <a:lstStyle/>
          <a:p>
            <a:pPr algn="just"/>
            <a:r>
              <a:rPr lang="hu-HU" b="1" dirty="0" smtClean="0"/>
              <a:t>Egyesület fogalma: </a:t>
            </a:r>
            <a:r>
              <a:rPr lang="hu-HU" dirty="0" smtClean="0"/>
              <a:t>tagok </a:t>
            </a:r>
            <a:r>
              <a:rPr lang="hu-HU" dirty="0"/>
              <a:t>közös, </a:t>
            </a:r>
            <a:r>
              <a:rPr lang="hu-HU" u="sng" dirty="0"/>
              <a:t>tartós</a:t>
            </a:r>
            <a:r>
              <a:rPr lang="hu-HU" dirty="0"/>
              <a:t>, alapszabályban meghatározott </a:t>
            </a:r>
            <a:r>
              <a:rPr lang="hu-HU" u="sng" dirty="0"/>
              <a:t>céljának</a:t>
            </a:r>
            <a:r>
              <a:rPr lang="hu-HU" dirty="0"/>
              <a:t> folyamatos megvalósítására létesített, </a:t>
            </a:r>
            <a:r>
              <a:rPr lang="hu-HU" u="sng" dirty="0"/>
              <a:t>nyilvántartott tagsággal</a:t>
            </a:r>
            <a:r>
              <a:rPr lang="hu-HU" dirty="0"/>
              <a:t> rendelkező jogi személy</a:t>
            </a:r>
            <a:r>
              <a:rPr lang="hu-HU" dirty="0" smtClean="0"/>
              <a:t>. – PTK. 3:63.§ </a:t>
            </a:r>
            <a:endParaRPr lang="hu-HU" dirty="0"/>
          </a:p>
          <a:p>
            <a:pPr algn="just"/>
            <a:r>
              <a:rPr lang="hu-HU" dirty="0" smtClean="0"/>
              <a:t>Nem </a:t>
            </a:r>
            <a:r>
              <a:rPr lang="hu-HU" dirty="0"/>
              <a:t>minősül </a:t>
            </a:r>
            <a:r>
              <a:rPr lang="hu-HU" dirty="0" smtClean="0"/>
              <a:t>egyesületnek:</a:t>
            </a:r>
            <a:r>
              <a:rPr lang="hu-HU" dirty="0"/>
              <a:t> </a:t>
            </a:r>
            <a:r>
              <a:rPr lang="hu-HU" dirty="0" smtClean="0"/>
              <a:t>működése </a:t>
            </a:r>
            <a:r>
              <a:rPr lang="hu-HU" dirty="0"/>
              <a:t>nem rendszeres, vagy nincs nyilvántartott tagsága vagy az egyesületre vonatkozó rendelkezésekben meghatározott szervezete</a:t>
            </a:r>
            <a:r>
              <a:rPr lang="hu-HU" dirty="0" smtClean="0"/>
              <a:t>. – Civil tv. 5.§ </a:t>
            </a:r>
            <a:endParaRPr lang="hu-HU" dirty="0" smtClean="0"/>
          </a:p>
          <a:p>
            <a:pPr algn="just"/>
            <a:r>
              <a:rPr lang="hu-HU" dirty="0"/>
              <a:t>Ügyvezetés – PTK. 3:77.§ </a:t>
            </a:r>
          </a:p>
          <a:p>
            <a:pPr lvl="1" algn="just"/>
            <a:r>
              <a:rPr lang="hu-HU" sz="2800" dirty="0"/>
              <a:t>Egyik feladata </a:t>
            </a:r>
            <a:r>
              <a:rPr lang="hu-HU" sz="2800" dirty="0" smtClean="0"/>
              <a:t>tagság </a:t>
            </a:r>
            <a:r>
              <a:rPr lang="hu-HU" sz="2800" dirty="0"/>
              <a:t>nyilvántartása – PTK. 3:80.§ i) pont</a:t>
            </a:r>
          </a:p>
          <a:p>
            <a:pPr marL="0" indent="0" algn="just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Picture 21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4" r="60932"/>
          <a:stretch/>
        </p:blipFill>
        <p:spPr bwMode="auto">
          <a:xfrm>
            <a:off x="9715500" y="205581"/>
            <a:ext cx="1638300" cy="16446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A673-3045-49A0-9772-812732D6C217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163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u="sng" dirty="0" smtClean="0"/>
              <a:t>3. Polgári Törvénykönyv és Civil törvény</a:t>
            </a:r>
            <a:endParaRPr lang="hu-HU" sz="3600" b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>
            <a:normAutofit/>
          </a:bodyPr>
          <a:lstStyle/>
          <a:p>
            <a:pPr algn="just"/>
            <a:r>
              <a:rPr lang="hu-HU" dirty="0" smtClean="0"/>
              <a:t>Egyesületi tagok jogállása:</a:t>
            </a:r>
          </a:p>
          <a:p>
            <a:pPr lvl="1" algn="just"/>
            <a:r>
              <a:rPr lang="hu-HU" sz="2800" dirty="0" smtClean="0"/>
              <a:t>jogosult </a:t>
            </a:r>
            <a:r>
              <a:rPr lang="hu-HU" sz="2800" dirty="0"/>
              <a:t>az egyesület tevékenységében részt </a:t>
            </a:r>
            <a:r>
              <a:rPr lang="hu-HU" sz="2800" dirty="0" smtClean="0"/>
              <a:t>venni</a:t>
            </a:r>
          </a:p>
          <a:p>
            <a:pPr lvl="1" algn="just"/>
            <a:r>
              <a:rPr lang="hu-HU" sz="2800" dirty="0" smtClean="0"/>
              <a:t>egyenlő </a:t>
            </a:r>
            <a:r>
              <a:rPr lang="hu-HU" sz="2800" dirty="0"/>
              <a:t>jogok illetik meg és egyenlő kötelezettségek terhelik, </a:t>
            </a:r>
            <a:r>
              <a:rPr lang="hu-HU" sz="2800" dirty="0" smtClean="0"/>
              <a:t>kivéve </a:t>
            </a:r>
            <a:r>
              <a:rPr lang="hu-HU" sz="2800" dirty="0" smtClean="0"/>
              <a:t>a különleges </a:t>
            </a:r>
            <a:r>
              <a:rPr lang="hu-HU" sz="2800" dirty="0"/>
              <a:t>jogállású </a:t>
            </a:r>
            <a:r>
              <a:rPr lang="hu-HU" sz="2800" dirty="0" smtClean="0"/>
              <a:t>tagságot (</a:t>
            </a:r>
            <a:r>
              <a:rPr lang="hu-HU" sz="2800" dirty="0" smtClean="0">
                <a:sym typeface="Wingdings" panose="05000000000000000000" pitchFamily="2" charset="2"/>
              </a:rPr>
              <a:t>alapszabály)</a:t>
            </a:r>
            <a:endParaRPr lang="hu-HU" sz="2800" dirty="0" smtClean="0"/>
          </a:p>
          <a:p>
            <a:pPr lvl="1" algn="just"/>
            <a:r>
              <a:rPr lang="hu-HU" sz="2800" dirty="0" smtClean="0"/>
              <a:t>jogait </a:t>
            </a:r>
            <a:r>
              <a:rPr lang="hu-HU" sz="2800" dirty="0"/>
              <a:t>személyesen </a:t>
            </a:r>
            <a:r>
              <a:rPr lang="hu-HU" sz="2800" dirty="0" smtClean="0"/>
              <a:t>gyakorolhatja; képviselőn </a:t>
            </a:r>
            <a:r>
              <a:rPr lang="hu-HU" sz="2800" dirty="0"/>
              <a:t>keresztül, ha azt az alapszabály lehetővé teszi. </a:t>
            </a:r>
            <a:r>
              <a:rPr lang="hu-HU" sz="2800" dirty="0" smtClean="0"/>
              <a:t>– </a:t>
            </a:r>
            <a:r>
              <a:rPr lang="hu-HU" sz="2800" dirty="0" smtClean="0"/>
              <a:t>PTK. 3:65.§</a:t>
            </a:r>
          </a:p>
          <a:p>
            <a:pPr lvl="1" algn="just"/>
            <a:r>
              <a:rPr lang="hu-HU" sz="2800" dirty="0" smtClean="0"/>
              <a:t>jogosult </a:t>
            </a:r>
            <a:r>
              <a:rPr lang="hu-HU" sz="2800" dirty="0"/>
              <a:t>a közgyűlésen részt venni, szavazati jogát gyakorolni, a közgyűlés rendjének megfelelően felszólalni, kérdéseket feltenni, javaslatokat és észrevételeket tenni. – PTK. 3:71</a:t>
            </a:r>
            <a:r>
              <a:rPr lang="hu-HU" sz="2800" dirty="0" smtClean="0"/>
              <a:t>.§</a:t>
            </a:r>
          </a:p>
          <a:p>
            <a:pPr lvl="1" algn="just"/>
            <a:r>
              <a:rPr lang="hu-HU" sz="2800" dirty="0" smtClean="0"/>
              <a:t>Küldöttgyűlés (</a:t>
            </a:r>
            <a:r>
              <a:rPr lang="hu-HU" sz="2800" dirty="0" smtClean="0">
                <a:sym typeface="Wingdings" panose="05000000000000000000" pitchFamily="2" charset="2"/>
              </a:rPr>
              <a:t>alapszabály)</a:t>
            </a:r>
            <a:endParaRPr lang="hu-HU" sz="2800" dirty="0"/>
          </a:p>
        </p:txBody>
      </p:sp>
      <p:pic>
        <p:nvPicPr>
          <p:cNvPr id="4" name="Picture 21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4" r="60932"/>
          <a:stretch/>
        </p:blipFill>
        <p:spPr bwMode="auto">
          <a:xfrm>
            <a:off x="9715500" y="205581"/>
            <a:ext cx="1638300" cy="16446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A673-3045-49A0-9772-812732D6C217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79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u="sng" dirty="0" smtClean="0"/>
              <a:t>3. Polgári Törvénykönyv és Civil törvény</a:t>
            </a:r>
            <a:endParaRPr lang="hu-HU" sz="3600" b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>
            <a:normAutofit/>
          </a:bodyPr>
          <a:lstStyle/>
          <a:p>
            <a:pPr algn="just"/>
            <a:r>
              <a:rPr lang="hu-HU" dirty="0" smtClean="0"/>
              <a:t>Tagok kötelezettsége:</a:t>
            </a:r>
          </a:p>
          <a:p>
            <a:pPr lvl="1" algn="just"/>
            <a:r>
              <a:rPr lang="hu-HU" sz="2800" dirty="0" smtClean="0"/>
              <a:t>az </a:t>
            </a:r>
            <a:r>
              <a:rPr lang="hu-HU" sz="2800" dirty="0"/>
              <a:t>alapszabályban meghatározott tagi </a:t>
            </a:r>
            <a:r>
              <a:rPr lang="hu-HU" sz="2800" dirty="0" smtClean="0"/>
              <a:t>kötelezettségek </a:t>
            </a:r>
            <a:r>
              <a:rPr lang="hu-HU" sz="2800" dirty="0" smtClean="0"/>
              <a:t>– PTK. 3:66.§</a:t>
            </a:r>
          </a:p>
          <a:p>
            <a:pPr lvl="1" algn="just"/>
            <a:r>
              <a:rPr lang="hu-HU" sz="2800" dirty="0" smtClean="0"/>
              <a:t>Tagdíj</a:t>
            </a:r>
            <a:endParaRPr lang="hu-HU" sz="2800" dirty="0" smtClean="0"/>
          </a:p>
          <a:p>
            <a:pPr marL="457200" lvl="1" indent="0" algn="just">
              <a:buNone/>
            </a:pPr>
            <a:endParaRPr lang="hu-HU" sz="2800" dirty="0"/>
          </a:p>
          <a:p>
            <a:pPr algn="just"/>
            <a:r>
              <a:rPr lang="hu-HU" dirty="0" smtClean="0"/>
              <a:t>Tagi jogviszony keletkezése: </a:t>
            </a:r>
          </a:p>
          <a:p>
            <a:pPr lvl="1" algn="just"/>
            <a:r>
              <a:rPr lang="hu-HU" sz="2800" dirty="0" smtClean="0"/>
              <a:t>az alapításkor az egyesület nyilvántartásba vételével, </a:t>
            </a:r>
          </a:p>
          <a:p>
            <a:pPr lvl="1" algn="just"/>
            <a:r>
              <a:rPr lang="hu-HU" sz="2800" dirty="0" smtClean="0"/>
              <a:t>az alapítást követően a belépési kérelemnek a közgyűlés általi elfogadásával keletkezik. – 3:67.§</a:t>
            </a:r>
          </a:p>
          <a:p>
            <a:endParaRPr lang="hu-HU" dirty="0"/>
          </a:p>
        </p:txBody>
      </p:sp>
      <p:pic>
        <p:nvPicPr>
          <p:cNvPr id="4" name="Picture 21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4" r="60932"/>
          <a:stretch/>
        </p:blipFill>
        <p:spPr bwMode="auto">
          <a:xfrm>
            <a:off x="9715500" y="205581"/>
            <a:ext cx="1638300" cy="16446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A673-3045-49A0-9772-812732D6C217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900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u="sng" dirty="0" smtClean="0"/>
              <a:t>3. Polgári Törvénykönyv és Civil törvény</a:t>
            </a:r>
            <a:endParaRPr lang="hu-HU" sz="3600" b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>
            <a:normAutofit/>
          </a:bodyPr>
          <a:lstStyle/>
          <a:p>
            <a:pPr algn="just"/>
            <a:r>
              <a:rPr lang="hu-HU" dirty="0" smtClean="0"/>
              <a:t>Tagság megszűnése:</a:t>
            </a:r>
          </a:p>
          <a:p>
            <a:pPr lvl="1" algn="just"/>
            <a:r>
              <a:rPr lang="hu-HU" sz="2800" dirty="0" smtClean="0"/>
              <a:t>a tag kilépésével;</a:t>
            </a:r>
          </a:p>
          <a:p>
            <a:pPr lvl="1" algn="just"/>
            <a:r>
              <a:rPr lang="hu-HU" sz="2800" dirty="0" smtClean="0"/>
              <a:t>a tagsági jogviszony egyesület általi felmondásával;</a:t>
            </a:r>
          </a:p>
          <a:p>
            <a:pPr lvl="1" algn="just"/>
            <a:r>
              <a:rPr lang="hu-HU" sz="2800" dirty="0" smtClean="0"/>
              <a:t>a tag kizárásával;</a:t>
            </a:r>
          </a:p>
          <a:p>
            <a:pPr lvl="1" algn="just"/>
            <a:r>
              <a:rPr lang="hu-HU" sz="2800" dirty="0" smtClean="0"/>
              <a:t>a tag halálával vagy jogutód nélküli megszűnésével. – PTK. 3:68.§-3:70.§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Picture 21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4" r="60932"/>
          <a:stretch/>
        </p:blipFill>
        <p:spPr bwMode="auto">
          <a:xfrm>
            <a:off x="9715500" y="205581"/>
            <a:ext cx="1638300" cy="16446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A673-3045-49A0-9772-812732D6C217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275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u="sng" dirty="0" smtClean="0"/>
              <a:t>3. Polgári Törvénykönyv és Civil törvény</a:t>
            </a:r>
            <a:endParaRPr lang="hu-HU" sz="3600" b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/>
          <a:lstStyle/>
          <a:p>
            <a:r>
              <a:rPr lang="hu-HU" dirty="0" smtClean="0"/>
              <a:t>Különleges jogállású tag</a:t>
            </a:r>
            <a:r>
              <a:rPr lang="hu-HU" dirty="0" smtClean="0"/>
              <a:t>:</a:t>
            </a:r>
            <a:endParaRPr lang="hu-HU" dirty="0" smtClean="0"/>
          </a:p>
          <a:p>
            <a:pPr lvl="1" algn="just"/>
            <a:r>
              <a:rPr lang="hu-HU" sz="2800" dirty="0" smtClean="0"/>
              <a:t>az egyesület alapszabályában kell létrehozni és rendelkezni a tartalmukról</a:t>
            </a:r>
          </a:p>
          <a:p>
            <a:pPr lvl="1" algn="just"/>
            <a:r>
              <a:rPr lang="hu-HU" sz="2800" dirty="0" smtClean="0"/>
              <a:t>pártoló tagság: az egyesület tevékenységében csak vagyoni hozzájárulással vesz részt, egyesület szerveinek ülésén tanácskozási joggal vehet részt és vezető tisztségviselővé nem választható</a:t>
            </a:r>
          </a:p>
          <a:p>
            <a:pPr lvl="1" algn="just"/>
            <a:r>
              <a:rPr lang="hu-HU" sz="2800" dirty="0" smtClean="0"/>
              <a:t>tiszteletbeli tagság: az egyesület tagjai választják meg e tagságra, egyesület szerveinek ülésén tanácskozási joggal vehet részt és vezető tisztségviselővé nem választható – Civil tv. 4.§ (5) bek.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Picture 21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4" r="60932"/>
          <a:stretch/>
        </p:blipFill>
        <p:spPr bwMode="auto">
          <a:xfrm>
            <a:off x="9715500" y="205581"/>
            <a:ext cx="1638300" cy="16446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A673-3045-49A0-9772-812732D6C217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845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530</Words>
  <Application>Microsoft Office PowerPoint</Application>
  <PresentationFormat>Szélesvásznú</PresentationFormat>
  <Paragraphs>72</Paragraphs>
  <Slides>10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Office-téma</vt:lpstr>
      <vt:lpstr>Tagság – Versenyzők – Tao</vt:lpstr>
      <vt:lpstr>1. Tao rendelkezések–107/2011(VI.30.)Korm.rend.</vt:lpstr>
      <vt:lpstr>2. Sporttörvény</vt:lpstr>
      <vt:lpstr>2. Sporttörvény</vt:lpstr>
      <vt:lpstr>3. Polgári Törvénykönyv és Civil törvény</vt:lpstr>
      <vt:lpstr>3. Polgári Törvénykönyv és Civil törvény</vt:lpstr>
      <vt:lpstr>3. Polgári Törvénykönyv és Civil törvény</vt:lpstr>
      <vt:lpstr>3. Polgári Törvénykönyv és Civil törvény</vt:lpstr>
      <vt:lpstr>3. Polgári Törvénykönyv és Civil törvény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Tagság – Versenyzők – Tao</dc:title>
  <dc:creator>Molnár Tamás</dc:creator>
  <cp:lastModifiedBy>Molnár Tamás</cp:lastModifiedBy>
  <cp:revision>26</cp:revision>
  <cp:lastPrinted>2017-02-27T10:26:09Z</cp:lastPrinted>
  <dcterms:created xsi:type="dcterms:W3CDTF">2017-02-26T17:07:26Z</dcterms:created>
  <dcterms:modified xsi:type="dcterms:W3CDTF">2017-02-28T21:56:53Z</dcterms:modified>
</cp:coreProperties>
</file>