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7" r:id="rId8"/>
    <p:sldId id="268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3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31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96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63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51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3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1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3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0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3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9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7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2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6E5E81-2ED8-4512-8620-486D144720FF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0B7430-D1C7-4683-AB27-07761046DF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4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et.jogtar.hu/jogszabaly?docid=a1100107.kor#lbj84id600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TAO támogatás elszámolása</a:t>
            </a:r>
            <a:br>
              <a:rPr lang="hu-HU" dirty="0"/>
            </a:br>
            <a:r>
              <a:rPr lang="hu-HU" dirty="0"/>
              <a:t>2019. 09. 19.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Simon Ibolya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213" y="5587792"/>
            <a:ext cx="2743713" cy="137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6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138" y="1895912"/>
            <a:ext cx="9353725" cy="41609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A természetes személy a saját maga által kiállított vagy elektronikusan aláírt iratot papír alapon saját nevében záradékolhatja.</a:t>
            </a:r>
            <a:br>
              <a:rPr lang="hu-HU" dirty="0"/>
            </a:br>
            <a:r>
              <a:rPr lang="hu-HU" dirty="0"/>
              <a:t>Az elektronikus számláról papír alapú számlát a következő személyek záradékolhatják: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a szervezeti és működési szabályzatban meghatározott személy,</a:t>
            </a:r>
          </a:p>
          <a:p>
            <a:r>
              <a:rPr lang="hu-HU" dirty="0"/>
              <a:t>a létesítő okiratban meghatározott személy,</a:t>
            </a:r>
          </a:p>
          <a:p>
            <a:r>
              <a:rPr lang="hu-HU" dirty="0"/>
              <a:t>a jogi személy képviseletére jogosult személy.</a:t>
            </a:r>
            <a:br>
              <a:rPr lang="hu-HU" sz="900" dirty="0"/>
            </a:br>
            <a:br>
              <a:rPr lang="hu-HU" sz="900" dirty="0"/>
            </a:b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CE94FBED-A6F0-494D-9989-5F7934DCFE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id="{4CA4C81D-324B-4396-9556-7CF3D668A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020" y="534799"/>
            <a:ext cx="9749724" cy="1361114"/>
          </a:xfrm>
        </p:spPr>
        <p:txBody>
          <a:bodyPr>
            <a:normAutofit/>
          </a:bodyPr>
          <a:lstStyle/>
          <a:p>
            <a:r>
              <a:rPr lang="hu-HU" sz="3200" b="1" dirty="0"/>
              <a:t>E-számlák kezelése, elszámolása</a:t>
            </a:r>
          </a:p>
        </p:txBody>
      </p:sp>
    </p:spTree>
    <p:extLst>
      <p:ext uri="{BB962C8B-B14F-4D97-AF65-F5344CB8AC3E}">
        <p14:creationId xmlns:p14="http://schemas.microsoft.com/office/powerpoint/2010/main" val="392886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139" y="1786855"/>
            <a:ext cx="9328558" cy="44629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A záradéknak a következőket kell tartalmaznia:</a:t>
            </a:r>
          </a:p>
          <a:p>
            <a:r>
              <a:rPr lang="hu-HU" dirty="0"/>
              <a:t>a záradékolásra jogosult személy aláírása,</a:t>
            </a:r>
          </a:p>
          <a:p>
            <a:r>
              <a:rPr lang="hu-HU" dirty="0"/>
              <a:t>a záradékolás kelte,</a:t>
            </a:r>
          </a:p>
          <a:p>
            <a:r>
              <a:rPr lang="hu-HU" dirty="0"/>
              <a:t>elektronikusan hitelesített irattal megegyezik,</a:t>
            </a:r>
            <a:br>
              <a:rPr lang="hu-HU" dirty="0"/>
            </a:br>
            <a:endParaRPr lang="hu-HU" dirty="0"/>
          </a:p>
          <a:p>
            <a:pPr marL="0" indent="0">
              <a:buNone/>
            </a:pPr>
            <a:r>
              <a:rPr lang="hu-HU" dirty="0"/>
              <a:t>Természetes személy (EV) esetén szükséges továbbá 2 tanú aláírása.</a:t>
            </a:r>
            <a:br>
              <a:rPr lang="hu-HU" dirty="0"/>
            </a:br>
            <a:br>
              <a:rPr lang="hu-HU" dirty="0"/>
            </a:br>
            <a:r>
              <a:rPr lang="hu-HU" dirty="0"/>
              <a:t>Felhívjuk a sportszervezetek figyelmét arra, hogy a látvány-csapatsport támogatás terhére elszámolni kívánt elektronikus számlákat a fentiek szerint kell benyújtani.</a:t>
            </a: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BFF929E-605F-4D9E-B8D4-950E3C550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id="{04A95940-B7B8-400B-BC08-9C93EA92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534798"/>
            <a:ext cx="9983439" cy="1252057"/>
          </a:xfrm>
        </p:spPr>
        <p:txBody>
          <a:bodyPr>
            <a:normAutofit/>
          </a:bodyPr>
          <a:lstStyle/>
          <a:p>
            <a:r>
              <a:rPr lang="hu-HU" sz="3200" b="1" dirty="0"/>
              <a:t>E-számlák kezelése, elszámolása</a:t>
            </a:r>
          </a:p>
        </p:txBody>
      </p:sp>
    </p:spTree>
    <p:extLst>
      <p:ext uri="{BB962C8B-B14F-4D97-AF65-F5344CB8AC3E}">
        <p14:creationId xmlns:p14="http://schemas.microsoft.com/office/powerpoint/2010/main" val="12193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206305" y="1148592"/>
            <a:ext cx="9414164" cy="37505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u="sng" dirty="0"/>
              <a:t>Pályázathoz kötelező beadni:</a:t>
            </a:r>
          </a:p>
          <a:p>
            <a:pPr marL="0" indent="0">
              <a:buNone/>
            </a:pPr>
            <a:endParaRPr lang="hu-HU" b="1" u="sng" dirty="0"/>
          </a:p>
          <a:p>
            <a:r>
              <a:rPr lang="hu-HU" dirty="0"/>
              <a:t>Szakmai beszámoló</a:t>
            </a:r>
          </a:p>
          <a:p>
            <a:r>
              <a:rPr lang="hu-HU" dirty="0"/>
              <a:t>1.sz. melléket</a:t>
            </a:r>
          </a:p>
          <a:p>
            <a:r>
              <a:rPr lang="hu-HU" dirty="0"/>
              <a:t>2.sz. melléklet (20 millió Ft támogatás felett)</a:t>
            </a:r>
          </a:p>
          <a:p>
            <a:r>
              <a:rPr lang="hu-HU" dirty="0"/>
              <a:t>Áfa nyilatkozat (módosítás lehetséges de….)</a:t>
            </a:r>
          </a:p>
          <a:p>
            <a:r>
              <a:rPr lang="hu-HU" dirty="0"/>
              <a:t>Záradékolt és hitelesített számlák, bizonylatok másolatai és mellékletei (csarnoknapló, névsor, kifizetést igazoló bizonylat stb…)</a:t>
            </a:r>
            <a:br>
              <a:rPr lang="hu-HU" dirty="0"/>
            </a:br>
            <a:endParaRPr lang="hu-HU" dirty="0"/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305" y="763018"/>
            <a:ext cx="9286710" cy="4781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/>
              <a:t>Számlák legkésőbbi pénzügyi teljesítése:</a:t>
            </a:r>
          </a:p>
          <a:p>
            <a:pPr marL="0" indent="0">
              <a:buNone/>
            </a:pPr>
            <a:r>
              <a:rPr lang="hu-HU" dirty="0"/>
              <a:t>107/2011. Kormányrendelet  11.§ (1a):</a:t>
            </a:r>
          </a:p>
          <a:p>
            <a:pPr marL="0" indent="0">
              <a:buNone/>
            </a:pPr>
            <a:br>
              <a:rPr lang="hu-HU" dirty="0"/>
            </a:br>
            <a:r>
              <a:rPr lang="hu-HU" dirty="0"/>
              <a:t>„(1a)</a:t>
            </a:r>
            <a:r>
              <a:rPr lang="hu-HU" b="1" baseline="30000" dirty="0">
                <a:hlinkClick r:id="rId2"/>
              </a:rPr>
              <a:t> * </a:t>
            </a:r>
            <a:r>
              <a:rPr lang="hu-HU" dirty="0"/>
              <a:t> A támogatott szervezet az elszámolása során az adott elszámolási időszak végéig, de legkésőbb augusztus 14-ig pénzügyileg teljesített számlákkal számol el. A megállapodás, szerződés szerinti teljesítésre és számlakiállításra az adott támogatási időszak végéig kerülhet sor.”</a:t>
            </a:r>
            <a:br>
              <a:rPr lang="hu-HU" dirty="0"/>
            </a:br>
            <a:r>
              <a:rPr lang="hu-HU" dirty="0"/>
              <a:t> 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420CA6B8-C27E-470E-A09B-D1A7A84B0D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0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415" y="1156981"/>
            <a:ext cx="9546671" cy="4916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u="sng" dirty="0"/>
              <a:t>Néhány szó a hiányosságokról:</a:t>
            </a:r>
            <a:br>
              <a:rPr lang="hu-HU" b="1" u="sng" dirty="0"/>
            </a:br>
            <a:endParaRPr lang="hu-HU" b="1" u="sng" dirty="0"/>
          </a:p>
          <a:p>
            <a:r>
              <a:rPr lang="hu-HU" dirty="0"/>
              <a:t>Pontatlanság (záradékolás nem egyezik az 1. sz. melléklettel)</a:t>
            </a:r>
          </a:p>
          <a:p>
            <a:r>
              <a:rPr lang="hu-HU" dirty="0"/>
              <a:t> Jégbérlés esetén: a számlán szeplő óraszám egyezzen a szerződéssel és a csarnoknaplóval stb…</a:t>
            </a:r>
          </a:p>
          <a:p>
            <a:r>
              <a:rPr lang="hu-HU" dirty="0"/>
              <a:t>Felszerelések nyilvántartására nagyobb figyelem (helyszíni ellenőrzések)</a:t>
            </a:r>
          </a:p>
          <a:p>
            <a:r>
              <a:rPr lang="hu-HU" dirty="0"/>
              <a:t>Alátámasztó dokumentumok hiánya</a:t>
            </a:r>
          </a:p>
          <a:p>
            <a:r>
              <a:rPr lang="hu-HU" dirty="0"/>
              <a:t>Határidők be nem tartása </a:t>
            </a:r>
          </a:p>
          <a:p>
            <a:r>
              <a:rPr lang="hu-HU" dirty="0"/>
              <a:t>Záradékolás</a:t>
            </a:r>
          </a:p>
          <a:p>
            <a:r>
              <a:rPr lang="hu-HU" dirty="0"/>
              <a:t>Hitelesítés</a:t>
            </a:r>
          </a:p>
          <a:p>
            <a:r>
              <a:rPr lang="hu-HU" dirty="0"/>
              <a:t>1. sz. melléklet (új használata)</a:t>
            </a:r>
          </a:p>
          <a:p>
            <a:pPr marL="0" indent="0">
              <a:buNone/>
            </a:pP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540D9672-A01C-49EA-8A93-EE9FDBF032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4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250" y="1073791"/>
            <a:ext cx="9211110" cy="480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/>
              <a:t>Határidők:</a:t>
            </a:r>
          </a:p>
          <a:p>
            <a:pPr marL="0" indent="0">
              <a:buNone/>
            </a:pPr>
            <a:br>
              <a:rPr lang="hu-HU" dirty="0"/>
            </a:br>
            <a:r>
              <a:rPr lang="hu-HU" dirty="0"/>
              <a:t>Pályázat benyújtása: 2020.04.30.</a:t>
            </a:r>
            <a:br>
              <a:rPr lang="hu-HU" dirty="0"/>
            </a:br>
            <a:r>
              <a:rPr lang="hu-HU" dirty="0"/>
              <a:t>Előrehaladási jelentés: </a:t>
            </a:r>
            <a:br>
              <a:rPr lang="hu-HU" dirty="0"/>
            </a:br>
            <a:r>
              <a:rPr lang="hu-HU" dirty="0"/>
              <a:t>	2019.10.08.</a:t>
            </a:r>
            <a:br>
              <a:rPr lang="hu-HU" dirty="0"/>
            </a:br>
            <a:r>
              <a:rPr lang="hu-HU" dirty="0"/>
              <a:t>	2020.01.08.</a:t>
            </a:r>
            <a:br>
              <a:rPr lang="hu-HU" dirty="0"/>
            </a:br>
            <a:r>
              <a:rPr lang="hu-HU" dirty="0"/>
              <a:t>	2020.04.08.</a:t>
            </a:r>
            <a:br>
              <a:rPr lang="hu-HU" dirty="0"/>
            </a:br>
            <a:r>
              <a:rPr lang="hu-HU" dirty="0"/>
              <a:t>	2020.07.08.</a:t>
            </a:r>
            <a:br>
              <a:rPr lang="hu-HU" dirty="0"/>
            </a:br>
            <a:r>
              <a:rPr lang="hu-HU" dirty="0"/>
              <a:t>Módosítás: 2020.05.31.</a:t>
            </a:r>
            <a:br>
              <a:rPr lang="hu-HU" dirty="0"/>
            </a:br>
            <a:r>
              <a:rPr lang="hu-HU" dirty="0"/>
              <a:t>Pályázat elszámolásnak leadási határideje: 2020.07.30.+ 15 nap</a:t>
            </a: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32944A97-6FEC-4BF9-9945-97E567242F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E9EA41-9A08-43BA-BAB9-37C42C7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304" y="1166071"/>
            <a:ext cx="9271551" cy="4605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/>
              <a:t>Előrehaladási jelentés:</a:t>
            </a:r>
          </a:p>
          <a:p>
            <a:pPr marL="0" indent="0">
              <a:buNone/>
            </a:pPr>
            <a:endParaRPr lang="hu-HU" b="1" u="sng" dirty="0"/>
          </a:p>
          <a:p>
            <a:r>
              <a:rPr lang="hu-HU" dirty="0"/>
              <a:t>Aláírás (egyesületi képviselő+ könyvelő)</a:t>
            </a:r>
          </a:p>
          <a:p>
            <a:r>
              <a:rPr lang="hu-HU" dirty="0"/>
              <a:t>Mérlegképes könyvelő regisztrációs igazolványának hiteles másolatát minden támogatási időszakban az első negyedéves jelentéshez csatolni kell (hosszabbítás időszaka is külön támogatási időszaknak minősül)</a:t>
            </a:r>
            <a:br>
              <a:rPr lang="hu-HU" dirty="0"/>
            </a:br>
            <a:br>
              <a:rPr lang="hu-HU" dirty="0"/>
            </a:br>
            <a:br>
              <a:rPr lang="hu-HU" dirty="0"/>
            </a:b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3646088A-C547-41CC-8B80-5C92854AD2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6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134882-C516-4CDF-AD0A-6D7C26C5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596" y="543188"/>
            <a:ext cx="9102595" cy="1193333"/>
          </a:xfrm>
        </p:spPr>
        <p:txBody>
          <a:bodyPr>
            <a:normAutofit/>
          </a:bodyPr>
          <a:lstStyle/>
          <a:p>
            <a:r>
              <a:rPr lang="hu-HU" sz="3200" b="1" dirty="0"/>
              <a:t>Saját tulajdonú buszok – üzemanyag elszámolása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6DFF8C-8DFB-48CC-9F60-E2CDA0CF3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250" y="1803633"/>
            <a:ext cx="9162494" cy="42028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sz="3100" u="sng" dirty="0"/>
              <a:t>Elszámolható költség:</a:t>
            </a:r>
          </a:p>
          <a:p>
            <a:pPr lvl="0"/>
            <a:r>
              <a:rPr lang="hu-HU" sz="3100" dirty="0"/>
              <a:t>üzemanyag (NAV norma alapján, eseményhez kapcsolódó) </a:t>
            </a:r>
          </a:p>
          <a:p>
            <a:pPr lvl="0"/>
            <a:r>
              <a:rPr lang="hu-HU" sz="3100" dirty="0"/>
              <a:t>autópálya matrica</a:t>
            </a:r>
          </a:p>
          <a:p>
            <a:pPr lvl="0"/>
            <a:r>
              <a:rPr lang="hu-HU" sz="3100" dirty="0"/>
              <a:t>sofőr bére (amennyiben személyi soron jóvá van hagyva / sofőr alkalmazása engedély köteles 9 fő feletti buszok esetében/)</a:t>
            </a:r>
          </a:p>
          <a:p>
            <a:pPr marL="0" indent="0">
              <a:buNone/>
            </a:pPr>
            <a:endParaRPr lang="hu-HU" sz="3100" b="1" dirty="0"/>
          </a:p>
          <a:p>
            <a:pPr marL="0" indent="0">
              <a:buNone/>
            </a:pPr>
            <a:r>
              <a:rPr lang="hu-HU" sz="3100" u="sng" dirty="0"/>
              <a:t>Elszámoláshoz szükséges dokumentumok:</a:t>
            </a:r>
          </a:p>
          <a:p>
            <a:pPr lvl="0"/>
            <a:r>
              <a:rPr lang="hu-HU" sz="3100" dirty="0"/>
              <a:t>menetlevél vagy útnyilvántartás</a:t>
            </a:r>
          </a:p>
          <a:p>
            <a:pPr lvl="0"/>
            <a:r>
              <a:rPr lang="hu-HU" sz="3100" dirty="0"/>
              <a:t>busz üzemanyag nyilvántartás </a:t>
            </a:r>
          </a:p>
          <a:p>
            <a:pPr marL="0" lv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7450706F-C792-4B25-A9E0-3BF52FC367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5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6DFF8C-8DFB-48CC-9F60-E2CDA0CF3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48" y="1912691"/>
            <a:ext cx="9226714" cy="42448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u="sng" dirty="0"/>
              <a:t>Alapnormáról részletesebben: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Amennyiben a jármű:</a:t>
            </a:r>
          </a:p>
          <a:p>
            <a:pPr lvl="0"/>
            <a:r>
              <a:rPr lang="hu-HU" dirty="0"/>
              <a:t>szerepel a 60/1992. (IV.1.) Korm. rendelet 1. számú mellékletében, akkor az ott feltüntetett  alapnormát, </a:t>
            </a:r>
          </a:p>
          <a:p>
            <a:pPr lvl="0"/>
            <a:r>
              <a:rPr lang="hu-HU" dirty="0"/>
              <a:t>átlagfogyasztási alapnormája az 1/A. mellékletben meghatározott kalkulálási metódussal meghatározható, akkor a megadott paraméterek szerint kalkulált alapnormát tekinti a Tao Ellenőrzési iroda az elszámolások során az átlagfogyasztás alapnormájának. </a:t>
            </a:r>
          </a:p>
          <a:p>
            <a:pPr marL="0" indent="0">
              <a:buNone/>
            </a:pPr>
            <a:r>
              <a:rPr lang="hu-HU" dirty="0"/>
              <a:t>Az így meghatározott alapnormától a sportszervezet abban az esetben térhet el, amennyiben azt hitelt érdemlően (szakszerviz által) igazolni tudja az általa használt gépjármű – a fentiek szerint meghatározott - alapnormától eltérő átlagfogyasztását.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lv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1DE87DEA-81EF-4C79-A7B8-EAB69E3E96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id="{AAFC1896-08CC-44E8-9731-624A11C92197}"/>
              </a:ext>
            </a:extLst>
          </p:cNvPr>
          <p:cNvSpPr txBox="1">
            <a:spLocks/>
          </p:cNvSpPr>
          <p:nvPr/>
        </p:nvSpPr>
        <p:spPr>
          <a:xfrm>
            <a:off x="2029596" y="543188"/>
            <a:ext cx="9102595" cy="1193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200" b="1" dirty="0"/>
              <a:t>Saját tulajdonú buszok – üzemanyag elszámolása</a:t>
            </a:r>
          </a:p>
        </p:txBody>
      </p:sp>
    </p:spTree>
    <p:extLst>
      <p:ext uri="{BB962C8B-B14F-4D97-AF65-F5344CB8AC3E}">
        <p14:creationId xmlns:p14="http://schemas.microsoft.com/office/powerpoint/2010/main" val="112916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134882-C516-4CDF-AD0A-6D7C26C5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534798"/>
            <a:ext cx="9926433" cy="1553361"/>
          </a:xfrm>
        </p:spPr>
        <p:txBody>
          <a:bodyPr>
            <a:normAutofit/>
          </a:bodyPr>
          <a:lstStyle/>
          <a:p>
            <a:r>
              <a:rPr lang="hu-HU" sz="3200" b="1" dirty="0"/>
              <a:t>E-számlák kezelése, elszámolása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6DFF8C-8DFB-48CC-9F60-E2CDA0CF3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28" y="1866899"/>
            <a:ext cx="9145716" cy="3124201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Az elektronikus ügyintézés és a bizalmi szolgáltatások általános szabályairól szóló 2015. évi CCXXII. törvény 102. § alapján:</a:t>
            </a:r>
            <a:br>
              <a:rPr lang="hu-HU" dirty="0"/>
            </a:br>
            <a:br>
              <a:rPr lang="hu-HU" dirty="0"/>
            </a:br>
            <a:r>
              <a:rPr lang="hu-HU" dirty="0"/>
              <a:t>A hiteles elektronikus számláról (iratról) a kiállító az elektronikus számla kinyomtatásával és záradékolásával hiteles papír alapú számlát állíthat elő.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FF2649A1-D464-4345-A9B0-289535B905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030" y="0"/>
            <a:ext cx="1397970" cy="76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02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1. egyéni séma">
      <a:majorFont>
        <a:latin typeface="PF DinText Pro Thin "/>
        <a:ea typeface=""/>
        <a:cs typeface=""/>
      </a:majorFont>
      <a:minorFont>
        <a:latin typeface="PF DinText Pro"/>
        <a:ea typeface=""/>
        <a:cs typeface="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85</TotalTime>
  <Words>332</Words>
  <Application>Microsoft Office PowerPoint</Application>
  <PresentationFormat>Szélesvásznú</PresentationFormat>
  <Paragraphs>60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PF DinText Pro</vt:lpstr>
      <vt:lpstr>PF DinText Pro Thin </vt:lpstr>
      <vt:lpstr>Parallaxis</vt:lpstr>
      <vt:lpstr>TAO támogatás elszámolása 2019. 09. 19.</vt:lpstr>
      <vt:lpstr>PowerPoint-bemutató</vt:lpstr>
      <vt:lpstr>PowerPoint-bemutató</vt:lpstr>
      <vt:lpstr>PowerPoint-bemutató</vt:lpstr>
      <vt:lpstr>PowerPoint-bemutató</vt:lpstr>
      <vt:lpstr>PowerPoint-bemutató</vt:lpstr>
      <vt:lpstr>Saját tulajdonú buszok – üzemanyag elszámolása</vt:lpstr>
      <vt:lpstr>PowerPoint-bemutató</vt:lpstr>
      <vt:lpstr>E-számlák kezelése, elszámolása</vt:lpstr>
      <vt:lpstr>E-számlák kezelése, elszámolása</vt:lpstr>
      <vt:lpstr>E-számlák kezelése, elszámolása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Tordai Dániel</dc:creator>
  <cp:lastModifiedBy>Apáti Csilla</cp:lastModifiedBy>
  <cp:revision>18</cp:revision>
  <dcterms:created xsi:type="dcterms:W3CDTF">2016-11-21T15:29:11Z</dcterms:created>
  <dcterms:modified xsi:type="dcterms:W3CDTF">2019-09-18T08:00:23Z</dcterms:modified>
</cp:coreProperties>
</file>